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88"/>
  </p:notesMasterIdLst>
  <p:sldIdLst>
    <p:sldId id="790" r:id="rId2"/>
    <p:sldId id="864" r:id="rId3"/>
    <p:sldId id="806" r:id="rId4"/>
    <p:sldId id="822" r:id="rId5"/>
    <p:sldId id="823" r:id="rId6"/>
    <p:sldId id="807" r:id="rId7"/>
    <p:sldId id="824" r:id="rId8"/>
    <p:sldId id="808" r:id="rId9"/>
    <p:sldId id="826" r:id="rId10"/>
    <p:sldId id="827" r:id="rId11"/>
    <p:sldId id="828" r:id="rId12"/>
    <p:sldId id="829" r:id="rId13"/>
    <p:sldId id="704" r:id="rId14"/>
    <p:sldId id="709" r:id="rId15"/>
    <p:sldId id="699" r:id="rId16"/>
    <p:sldId id="700" r:id="rId17"/>
    <p:sldId id="865" r:id="rId18"/>
    <p:sldId id="866" r:id="rId19"/>
    <p:sldId id="867" r:id="rId20"/>
    <p:sldId id="868" r:id="rId21"/>
    <p:sldId id="869" r:id="rId22"/>
    <p:sldId id="870" r:id="rId23"/>
    <p:sldId id="871" r:id="rId24"/>
    <p:sldId id="872" r:id="rId25"/>
    <p:sldId id="873" r:id="rId26"/>
    <p:sldId id="874" r:id="rId27"/>
    <p:sldId id="863" r:id="rId28"/>
    <p:sldId id="705" r:id="rId29"/>
    <p:sldId id="703" r:id="rId30"/>
    <p:sldId id="673" r:id="rId31"/>
    <p:sldId id="681" r:id="rId32"/>
    <p:sldId id="677" r:id="rId33"/>
    <p:sldId id="678" r:id="rId34"/>
    <p:sldId id="792" r:id="rId35"/>
    <p:sldId id="793" r:id="rId36"/>
    <p:sldId id="794" r:id="rId37"/>
    <p:sldId id="795" r:id="rId38"/>
    <p:sldId id="797" r:id="rId39"/>
    <p:sldId id="798" r:id="rId40"/>
    <p:sldId id="800" r:id="rId41"/>
    <p:sldId id="799" r:id="rId42"/>
    <p:sldId id="698" r:id="rId43"/>
    <p:sldId id="819" r:id="rId44"/>
    <p:sldId id="820" r:id="rId45"/>
    <p:sldId id="821" r:id="rId46"/>
    <p:sldId id="674" r:id="rId47"/>
    <p:sldId id="695" r:id="rId48"/>
    <p:sldId id="683" r:id="rId49"/>
    <p:sldId id="684" r:id="rId50"/>
    <p:sldId id="675" r:id="rId51"/>
    <p:sldId id="685" r:id="rId52"/>
    <p:sldId id="686" r:id="rId53"/>
    <p:sldId id="687" r:id="rId54"/>
    <p:sldId id="858" r:id="rId55"/>
    <p:sldId id="803" r:id="rId56"/>
    <p:sldId id="688" r:id="rId57"/>
    <p:sldId id="689" r:id="rId58"/>
    <p:sldId id="690" r:id="rId59"/>
    <p:sldId id="691" r:id="rId60"/>
    <p:sldId id="693" r:id="rId61"/>
    <p:sldId id="694" r:id="rId62"/>
    <p:sldId id="831" r:id="rId63"/>
    <p:sldId id="859" r:id="rId64"/>
    <p:sldId id="832" r:id="rId65"/>
    <p:sldId id="833" r:id="rId66"/>
    <p:sldId id="834" r:id="rId67"/>
    <p:sldId id="836" r:id="rId68"/>
    <p:sldId id="839" r:id="rId69"/>
    <p:sldId id="840" r:id="rId70"/>
    <p:sldId id="841" r:id="rId71"/>
    <p:sldId id="842" r:id="rId72"/>
    <p:sldId id="843" r:id="rId73"/>
    <p:sldId id="845" r:id="rId74"/>
    <p:sldId id="846" r:id="rId75"/>
    <p:sldId id="849" r:id="rId76"/>
    <p:sldId id="850" r:id="rId77"/>
    <p:sldId id="851" r:id="rId78"/>
    <p:sldId id="852" r:id="rId79"/>
    <p:sldId id="853" r:id="rId80"/>
    <p:sldId id="854" r:id="rId81"/>
    <p:sldId id="855" r:id="rId82"/>
    <p:sldId id="856" r:id="rId83"/>
    <p:sldId id="857" r:id="rId84"/>
    <p:sldId id="802" r:id="rId85"/>
    <p:sldId id="875" r:id="rId86"/>
    <p:sldId id="830" r:id="rId8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3600"/>
    <a:srgbClr val="0000FF"/>
    <a:srgbClr val="FFFF99"/>
    <a:srgbClr val="002000"/>
    <a:srgbClr val="993300"/>
    <a:srgbClr val="FFFF66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78" autoAdjust="0"/>
    <p:restoredTop sz="93421" autoAdjust="0"/>
  </p:normalViewPr>
  <p:slideViewPr>
    <p:cSldViewPr>
      <p:cViewPr>
        <p:scale>
          <a:sx n="55" d="100"/>
          <a:sy n="55" d="100"/>
        </p:scale>
        <p:origin x="-1110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5.xml"/><Relationship Id="rId2" Type="http://schemas.openxmlformats.org/officeDocument/2006/relationships/slide" Target="slides/slide14.xml"/><Relationship Id="rId1" Type="http://schemas.openxmlformats.org/officeDocument/2006/relationships/slide" Target="slides/slide13.xml"/><Relationship Id="rId6" Type="http://schemas.openxmlformats.org/officeDocument/2006/relationships/slide" Target="slides/slide29.xml"/><Relationship Id="rId5" Type="http://schemas.openxmlformats.org/officeDocument/2006/relationships/slide" Target="slides/slide28.xml"/><Relationship Id="rId4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956CE18-A334-446E-8239-5C71EFAFF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374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DEC6F-6B1D-4CD6-A2DE-7DBFB603E7E5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47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DEC6F-6B1D-4CD6-A2DE-7DBFB603E7E5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47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DEC6F-6B1D-4CD6-A2DE-7DBFB603E7E5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49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DEC6F-6B1D-4CD6-A2DE-7DBFB603E7E5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49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DEC6F-6B1D-4CD6-A2DE-7DBFB603E7E5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49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B705FCD2-7242-47A2-8666-C0C4028D1CB4}" type="slidenum">
              <a:rPr lang="en-US" altLang="en-US" sz="1200" smtClean="0"/>
              <a:pPr/>
              <a:t>86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 b="1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1000" b="1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1000" b="1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1000" b="1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1000" b="1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 b="1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1000" b="1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1000" b="1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1000" b="1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1000" b="1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 b="1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1000" b="1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1000" b="1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1000" b="1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1000" b="1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</p:grpSp>
      <p:sp>
        <p:nvSpPr>
          <p:cNvPr id="32778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779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0B0D0-651B-4827-8586-0A0C039AC9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9574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6E358-1679-497B-8305-97E92F1BC3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50995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179E4-9A02-4154-886B-6457AD2ACF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80623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2F66E-8B58-43F4-A0DD-C1DA1406A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05928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5E4F7-F163-4B51-8819-1734C0B0DA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36428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1D171-5440-466A-88CD-83820C1DB2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92817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9C195-9697-4D9A-82D7-DEF5E58A5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44275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0BA26-E449-49D4-AD02-B2A77251DF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1615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56D13-3F75-4410-882D-88DDD72CF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77732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A437D-FDC4-4DBD-8AB6-A2DF3379D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51600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D14DF-E5A3-4444-9FAE-C50B595DCE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14997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1747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31748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31749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31750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1036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 b="1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1000" b="1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1000" b="1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1000" b="1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1000" b="1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  <p:sp>
          <p:nvSpPr>
            <p:cNvPr id="1037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 b="1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1000" b="1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1000" b="1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1000" b="1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1000" b="1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  <p:sp>
          <p:nvSpPr>
            <p:cNvPr id="1038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 b="1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1000" b="1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1000" b="1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1000" b="1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1000" b="1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</p:grpSp>
      <p:sp>
        <p:nvSpPr>
          <p:cNvPr id="3175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175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75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DEE84F90-9B25-4B56-94F0-68DAC4EC7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4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Propagation</a:t>
            </a:r>
          </a:p>
        </p:txBody>
      </p:sp>
      <p:pic>
        <p:nvPicPr>
          <p:cNvPr id="13315" name="Picture 5" descr="E:\MyPictures-Back\A-Landscape\Scaled\B012-Home2005-backy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-76200" y="6248400"/>
            <a:ext cx="6172200" cy="39687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Copyright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©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201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Rhododendron Society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029200" y="5446713"/>
            <a:ext cx="3706813" cy="638175"/>
          </a:xfrm>
          <a:prstGeom prst="rect">
            <a:avLst/>
          </a:prstGeom>
          <a:solidFill>
            <a:srgbClr val="002000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 i="1">
                <a:latin typeface="Times New Roman" pitchFamily="18" charset="0"/>
              </a:rPr>
              <a:t>by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 i="1">
                <a:latin typeface="Times New Roman" pitchFamily="18" charset="0"/>
              </a:rPr>
              <a:t>Donald W.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 i="1">
                <a:latin typeface="Times New Roman" pitchFamily="18" charset="0"/>
              </a:rPr>
              <a:t>Hyatt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222829" y="304800"/>
            <a:ext cx="6858000" cy="1524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003600"/>
              </a:gs>
            </a:gsLst>
            <a:path path="circle">
              <a:fillToRect l="50000" t="50000" r="50000" b="50000"/>
            </a:path>
            <a:tileRect/>
          </a:gradFill>
          <a:ln w="5715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/>
            <a:r>
              <a:rPr lang="en-US" altLang="en-US" sz="4000" dirty="0" smtClean="0"/>
              <a:t>Techniques for Propagating Rhododendrons and Azaleas</a:t>
            </a:r>
            <a:endParaRPr lang="en-US" altLang="en-US" sz="4000" dirty="0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752600" y="2057400"/>
            <a:ext cx="5791200" cy="707886"/>
          </a:xfrm>
          <a:prstGeom prst="rect">
            <a:avLst/>
          </a:prstGeom>
          <a:solidFill>
            <a:srgbClr val="002000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0" dirty="0" smtClean="0">
                <a:latin typeface="Times New Roman" pitchFamily="18" charset="0"/>
              </a:rPr>
              <a:t> </a:t>
            </a:r>
            <a:r>
              <a:rPr lang="en-US" altLang="en-US" sz="4000" i="1" dirty="0" smtClean="0">
                <a:latin typeface="Times New Roman" pitchFamily="18" charset="0"/>
              </a:rPr>
              <a:t>Raising Plants from Seed</a:t>
            </a:r>
            <a:endParaRPr lang="en-US" altLang="en-US" sz="4000" i="1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00-Seeds-4778-1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342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228600"/>
            <a:ext cx="480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en-US" sz="4400" kern="0" dirty="0">
                <a:solidFill>
                  <a:srgbClr val="CCFF99"/>
                </a:solidFill>
                <a:ea typeface="+mj-ea"/>
                <a:cs typeface="+mj-cs"/>
              </a:rPr>
              <a:t>Seed Variations</a:t>
            </a:r>
          </a:p>
        </p:txBody>
      </p:sp>
      <p:sp>
        <p:nvSpPr>
          <p:cNvPr id="21508" name="TextBox 9"/>
          <p:cNvSpPr txBox="1">
            <a:spLocks noChangeArrowheads="1"/>
          </p:cNvSpPr>
          <p:nvPr/>
        </p:nvSpPr>
        <p:spPr bwMode="auto">
          <a:xfrm>
            <a:off x="6432550" y="1143000"/>
            <a:ext cx="1800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i="1">
                <a:solidFill>
                  <a:schemeClr val="bg1"/>
                </a:solidFill>
                <a:latin typeface="Times New Roman" charset="0"/>
              </a:rPr>
              <a:t>R. fortunei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519863" y="2743200"/>
            <a:ext cx="1617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i="1">
                <a:solidFill>
                  <a:schemeClr val="bg1"/>
                </a:solidFill>
                <a:latin typeface="Times New Roman" charset="0"/>
              </a:rPr>
              <a:t>R. keiskei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60400" y="5495925"/>
            <a:ext cx="4279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i="1" dirty="0">
                <a:latin typeface="Times New Roman" charset="0"/>
              </a:rPr>
              <a:t>R. </a:t>
            </a:r>
            <a:r>
              <a:rPr lang="en-US" altLang="en-US" sz="2800" i="1" dirty="0" err="1">
                <a:latin typeface="Times New Roman" charset="0"/>
              </a:rPr>
              <a:t>keiskei</a:t>
            </a:r>
            <a:r>
              <a:rPr lang="en-US" altLang="en-US" sz="2800" i="1" dirty="0">
                <a:latin typeface="Times New Roman" charset="0"/>
              </a:rPr>
              <a:t> – Dwarf </a:t>
            </a:r>
            <a:r>
              <a:rPr lang="en-US" altLang="en-US" sz="2800" i="1" dirty="0" err="1">
                <a:latin typeface="Times New Roman" charset="0"/>
              </a:rPr>
              <a:t>Lepidote</a:t>
            </a:r>
            <a:endParaRPr lang="en-US" altLang="en-US" sz="2800" i="1" dirty="0">
              <a:latin typeface="Times New Roman" charset="0"/>
            </a:endParaRPr>
          </a:p>
        </p:txBody>
      </p:sp>
      <p:pic>
        <p:nvPicPr>
          <p:cNvPr id="21511" name="Picture 5" descr="C:\Documents and Settings\HP_Administrator\My Documents\ARS\ARS-Regional2009-Germany2010\Photography\images\temp\Keiskei-0270-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371600"/>
            <a:ext cx="5281612" cy="3962400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397145" y="5876925"/>
            <a:ext cx="24000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i="1" dirty="0" smtClean="0">
                <a:latin typeface="Times New Roman" charset="0"/>
              </a:rPr>
              <a:t>Rhododendron</a:t>
            </a:r>
            <a:endParaRPr lang="en-US" altLang="en-US" sz="2800" i="1" dirty="0">
              <a:latin typeface="Times New Roman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172200" y="1828800"/>
            <a:ext cx="2819400" cy="1752600"/>
          </a:xfrm>
          <a:prstGeom prst="rect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9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00-Seeds-4778-1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342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228600"/>
            <a:ext cx="480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en-US" sz="4400" kern="0" dirty="0">
                <a:solidFill>
                  <a:srgbClr val="CCFF99"/>
                </a:solidFill>
                <a:ea typeface="+mj-ea"/>
                <a:cs typeface="+mj-cs"/>
              </a:rPr>
              <a:t>Seed Variations</a:t>
            </a:r>
          </a:p>
        </p:txBody>
      </p:sp>
      <p:sp>
        <p:nvSpPr>
          <p:cNvPr id="22532" name="TextBox 9"/>
          <p:cNvSpPr txBox="1">
            <a:spLocks noChangeArrowheads="1"/>
          </p:cNvSpPr>
          <p:nvPr/>
        </p:nvSpPr>
        <p:spPr bwMode="auto">
          <a:xfrm>
            <a:off x="6432550" y="1143000"/>
            <a:ext cx="1800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i="1">
                <a:solidFill>
                  <a:schemeClr val="bg1"/>
                </a:solidFill>
                <a:latin typeface="Times New Roman" charset="0"/>
              </a:rPr>
              <a:t>R. fortunei</a:t>
            </a:r>
          </a:p>
        </p:txBody>
      </p:sp>
      <p:sp>
        <p:nvSpPr>
          <p:cNvPr id="22533" name="TextBox 10"/>
          <p:cNvSpPr txBox="1">
            <a:spLocks noChangeArrowheads="1"/>
          </p:cNvSpPr>
          <p:nvPr/>
        </p:nvSpPr>
        <p:spPr bwMode="auto">
          <a:xfrm>
            <a:off x="6519863" y="2743200"/>
            <a:ext cx="1617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i="1">
                <a:solidFill>
                  <a:schemeClr val="bg1"/>
                </a:solidFill>
                <a:latin typeface="Times New Roman" charset="0"/>
              </a:rPr>
              <a:t>R. keiskei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386513" y="4581525"/>
            <a:ext cx="2376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i="1">
                <a:solidFill>
                  <a:schemeClr val="bg1"/>
                </a:solidFill>
                <a:latin typeface="Times New Roman" charset="0"/>
              </a:rPr>
              <a:t>R. arborescens</a:t>
            </a:r>
          </a:p>
        </p:txBody>
      </p:sp>
      <p:pic>
        <p:nvPicPr>
          <p:cNvPr id="22535" name="Picture 3" descr="C:\Documents and Settings\Donald Hyatt\My Documents\My Pictures\Kodak Pictures\2005-06-07\2005-07-01\arborescens-05-2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371600"/>
            <a:ext cx="5286375" cy="3962400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19100" y="5495925"/>
            <a:ext cx="4762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i="1">
                <a:latin typeface="Times New Roman" charset="0"/>
              </a:rPr>
              <a:t>R. arborescens – Native Azalea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6172200" y="3581400"/>
            <a:ext cx="2819400" cy="1752600"/>
          </a:xfrm>
          <a:prstGeom prst="rect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 descr="00-Seeds-4778-1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342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228600"/>
            <a:ext cx="480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en-US" sz="4400" kern="0" dirty="0">
                <a:solidFill>
                  <a:srgbClr val="CCFF99"/>
                </a:solidFill>
                <a:ea typeface="+mj-ea"/>
                <a:cs typeface="+mj-cs"/>
              </a:rPr>
              <a:t>Seed Variations</a:t>
            </a:r>
          </a:p>
        </p:txBody>
      </p:sp>
      <p:sp>
        <p:nvSpPr>
          <p:cNvPr id="23556" name="TextBox 9"/>
          <p:cNvSpPr txBox="1">
            <a:spLocks noChangeArrowheads="1"/>
          </p:cNvSpPr>
          <p:nvPr/>
        </p:nvSpPr>
        <p:spPr bwMode="auto">
          <a:xfrm>
            <a:off x="6432550" y="1143000"/>
            <a:ext cx="1800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i="1">
                <a:solidFill>
                  <a:schemeClr val="bg1"/>
                </a:solidFill>
                <a:latin typeface="Times New Roman" charset="0"/>
              </a:rPr>
              <a:t>R. fortunei</a:t>
            </a:r>
          </a:p>
        </p:txBody>
      </p:sp>
      <p:sp>
        <p:nvSpPr>
          <p:cNvPr id="23557" name="TextBox 10"/>
          <p:cNvSpPr txBox="1">
            <a:spLocks noChangeArrowheads="1"/>
          </p:cNvSpPr>
          <p:nvPr/>
        </p:nvSpPr>
        <p:spPr bwMode="auto">
          <a:xfrm>
            <a:off x="6519863" y="2743200"/>
            <a:ext cx="1617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i="1">
                <a:solidFill>
                  <a:schemeClr val="bg1"/>
                </a:solidFill>
                <a:latin typeface="Times New Roman" charset="0"/>
              </a:rPr>
              <a:t>R. keiskei</a:t>
            </a:r>
          </a:p>
        </p:txBody>
      </p:sp>
      <p:sp>
        <p:nvSpPr>
          <p:cNvPr id="23558" name="TextBox 11"/>
          <p:cNvSpPr txBox="1">
            <a:spLocks noChangeArrowheads="1"/>
          </p:cNvSpPr>
          <p:nvPr/>
        </p:nvSpPr>
        <p:spPr bwMode="auto">
          <a:xfrm>
            <a:off x="6386513" y="4581525"/>
            <a:ext cx="2376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i="1">
                <a:solidFill>
                  <a:schemeClr val="bg1"/>
                </a:solidFill>
                <a:latin typeface="Times New Roman" charset="0"/>
              </a:rPr>
              <a:t>R. arborescens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342063" y="6105525"/>
            <a:ext cx="2241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i="1">
                <a:solidFill>
                  <a:schemeClr val="bg1"/>
                </a:solidFill>
                <a:latin typeface="Times New Roman" charset="0"/>
              </a:rPr>
              <a:t>R. kiusianum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8600" y="5495925"/>
            <a:ext cx="5143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i="1" dirty="0">
                <a:latin typeface="Times New Roman" charset="0"/>
              </a:rPr>
              <a:t>R. </a:t>
            </a:r>
            <a:r>
              <a:rPr lang="en-US" altLang="en-US" sz="2800" i="1" dirty="0" err="1">
                <a:latin typeface="Times New Roman" charset="0"/>
              </a:rPr>
              <a:t>kiusianum</a:t>
            </a:r>
            <a:r>
              <a:rPr lang="en-US" altLang="en-US" sz="2800" i="1" dirty="0">
                <a:latin typeface="Times New Roman" charset="0"/>
              </a:rPr>
              <a:t> – Evergreen Azalea</a:t>
            </a:r>
          </a:p>
        </p:txBody>
      </p:sp>
      <p:pic>
        <p:nvPicPr>
          <p:cNvPr id="23561" name="Picture 3078" descr="C:\Documents and Settings\Donald Hyatt\My Documents\ARS\EdinburghTalk\A-Hyatt-Pics\AAA-Scaled\C-Nakaharae-Kiusianum-3907-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371600"/>
            <a:ext cx="5280025" cy="3962400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89226" y="6095461"/>
            <a:ext cx="52889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 smtClean="0">
                <a:solidFill>
                  <a:srgbClr val="FFC000"/>
                </a:solidFill>
                <a:latin typeface="Times New Roman" charset="0"/>
              </a:rPr>
              <a:t> All </a:t>
            </a:r>
            <a:r>
              <a:rPr lang="en-US" altLang="en-US" sz="2800" dirty="0">
                <a:solidFill>
                  <a:srgbClr val="FFC000"/>
                </a:solidFill>
                <a:latin typeface="Times New Roman" charset="0"/>
              </a:rPr>
              <a:t>A</a:t>
            </a:r>
            <a:r>
              <a:rPr lang="en-US" altLang="en-US" sz="2800" dirty="0" smtClean="0">
                <a:solidFill>
                  <a:srgbClr val="FFC000"/>
                </a:solidFill>
                <a:latin typeface="Times New Roman" charset="0"/>
              </a:rPr>
              <a:t>zaleas are Rhododendrons! </a:t>
            </a:r>
            <a:endParaRPr lang="en-US" altLang="en-US" sz="2800" dirty="0">
              <a:solidFill>
                <a:srgbClr val="FFC000"/>
              </a:solidFill>
              <a:latin typeface="Times New Roman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172200" y="5105400"/>
            <a:ext cx="2819400" cy="1676400"/>
          </a:xfrm>
          <a:prstGeom prst="rect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0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lendulaceum-4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371600"/>
            <a:ext cx="3886200" cy="518160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5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Where to Get Seed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517525" y="1066800"/>
            <a:ext cx="170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CCFF99"/>
                </a:solidFill>
                <a:latin typeface="Times New Roman" charset="0"/>
              </a:rPr>
              <a:t>Sources</a:t>
            </a:r>
          </a:p>
        </p:txBody>
      </p:sp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669925" y="1676400"/>
            <a:ext cx="2343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0">
                <a:latin typeface="Times New Roman" charset="0"/>
              </a:rPr>
              <a:t>1. Plants in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0">
                <a:latin typeface="Times New Roman" charset="0"/>
              </a:rPr>
              <a:t>    the Wild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9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Where to Get Seed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517525" y="1066800"/>
            <a:ext cx="170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CCFF99"/>
                </a:solidFill>
                <a:latin typeface="Times New Roman" charset="0"/>
              </a:rPr>
              <a:t>Sources</a:t>
            </a:r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669925" y="1676400"/>
            <a:ext cx="2343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0">
                <a:latin typeface="Times New Roman" charset="0"/>
              </a:rPr>
              <a:t>1. Plants in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0">
                <a:latin typeface="Times New Roman" charset="0"/>
              </a:rPr>
              <a:t>    the Wild</a:t>
            </a:r>
          </a:p>
        </p:txBody>
      </p:sp>
      <p:pic>
        <p:nvPicPr>
          <p:cNvPr id="25605" name="Picture 5" descr="C:\Documents and Settings\Donald Hyatt\My Documents\Nursery\CharlotteTalk-images\SeedPods-01-Full-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1390650"/>
            <a:ext cx="3871912" cy="51625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Where to Get Seed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517525" y="1066800"/>
            <a:ext cx="170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CCFF99"/>
                </a:solidFill>
                <a:latin typeface="Times New Roman" charset="0"/>
              </a:rPr>
              <a:t>Sources</a:t>
            </a: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669925" y="1676400"/>
            <a:ext cx="2343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0">
                <a:latin typeface="Times New Roman" charset="0"/>
              </a:rPr>
              <a:t>1. Plants in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0">
                <a:latin typeface="Times New Roman" charset="0"/>
              </a:rPr>
              <a:t>    the Wild</a:t>
            </a:r>
          </a:p>
        </p:txBody>
      </p:sp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666750" y="2743200"/>
            <a:ext cx="36004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0">
                <a:latin typeface="Times New Roman" charset="0"/>
              </a:rPr>
              <a:t>2. Open Pollinated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0">
                <a:latin typeface="Times New Roman" charset="0"/>
              </a:rPr>
              <a:t>    Garden Sources</a:t>
            </a:r>
          </a:p>
        </p:txBody>
      </p:sp>
      <p:pic>
        <p:nvPicPr>
          <p:cNvPr id="26630" name="Picture 6" descr="MyMary-2638-4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1600"/>
            <a:ext cx="3886200" cy="5181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HandPollinated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1600"/>
            <a:ext cx="3886200" cy="5181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Where to Get Seed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517525" y="1066800"/>
            <a:ext cx="170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CCFF99"/>
                </a:solidFill>
                <a:latin typeface="Times New Roman" charset="0"/>
              </a:rPr>
              <a:t>Sources</a:t>
            </a:r>
          </a:p>
        </p:txBody>
      </p:sp>
      <p:sp>
        <p:nvSpPr>
          <p:cNvPr id="27653" name="Text Box 3"/>
          <p:cNvSpPr txBox="1">
            <a:spLocks noChangeArrowheads="1"/>
          </p:cNvSpPr>
          <p:nvPr/>
        </p:nvSpPr>
        <p:spPr bwMode="auto">
          <a:xfrm>
            <a:off x="669925" y="1676400"/>
            <a:ext cx="2343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0">
                <a:latin typeface="Times New Roman" charset="0"/>
              </a:rPr>
              <a:t>1. Plants in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0">
                <a:latin typeface="Times New Roman" charset="0"/>
              </a:rPr>
              <a:t>    the Wild</a:t>
            </a:r>
          </a:p>
        </p:txBody>
      </p:sp>
      <p:sp>
        <p:nvSpPr>
          <p:cNvPr id="27654" name="Text Box 7"/>
          <p:cNvSpPr txBox="1">
            <a:spLocks noChangeArrowheads="1"/>
          </p:cNvSpPr>
          <p:nvPr/>
        </p:nvSpPr>
        <p:spPr bwMode="auto">
          <a:xfrm>
            <a:off x="666750" y="2743200"/>
            <a:ext cx="36004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0">
                <a:latin typeface="Times New Roman" charset="0"/>
              </a:rPr>
              <a:t>2. Open Pollinated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0">
                <a:latin typeface="Times New Roman" charset="0"/>
              </a:rPr>
              <a:t>    Garden Sources</a:t>
            </a:r>
          </a:p>
        </p:txBody>
      </p:sp>
      <p:sp>
        <p:nvSpPr>
          <p:cNvPr id="27655" name="Text Box 8"/>
          <p:cNvSpPr txBox="1">
            <a:spLocks noChangeArrowheads="1"/>
          </p:cNvSpPr>
          <p:nvPr/>
        </p:nvSpPr>
        <p:spPr bwMode="auto">
          <a:xfrm>
            <a:off x="685800" y="3962400"/>
            <a:ext cx="2597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0">
                <a:latin typeface="Times New Roman" charset="0"/>
              </a:rPr>
              <a:t>3. Controlled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0">
                <a:latin typeface="Times New Roman" charset="0"/>
              </a:rPr>
              <a:t>    Crosses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0363" y="1450975"/>
            <a:ext cx="8229601" cy="11398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8915" name="Picture 8" descr="C:\Documents and Settings\dell\My Documents\ARS\Propagation\images\PastelPerfume-7704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68" name="Text Box 44"/>
          <p:cNvSpPr txBox="1">
            <a:spLocks noChangeArrowheads="1"/>
          </p:cNvSpPr>
          <p:nvPr/>
        </p:nvSpPr>
        <p:spPr bwMode="auto">
          <a:xfrm>
            <a:off x="157163" y="152400"/>
            <a:ext cx="4433887" cy="646113"/>
          </a:xfrm>
          <a:prstGeom prst="rect">
            <a:avLst/>
          </a:prstGeom>
          <a:solidFill>
            <a:srgbClr val="000000">
              <a:alpha val="60000"/>
            </a:srgbClr>
          </a:solidFill>
          <a:ln w="57150" cmpd="thinThick">
            <a:solidFill>
              <a:schemeClr val="tx1"/>
            </a:solidFill>
          </a:ln>
          <a:effectLst/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How to Make a Cross</a:t>
            </a:r>
          </a:p>
        </p:txBody>
      </p:sp>
      <p:sp>
        <p:nvSpPr>
          <p:cNvPr id="154633" name="Text Box 9"/>
          <p:cNvSpPr txBox="1">
            <a:spLocks noChangeArrowheads="1"/>
          </p:cNvSpPr>
          <p:nvPr/>
        </p:nvSpPr>
        <p:spPr bwMode="auto">
          <a:xfrm>
            <a:off x="6324600" y="39688"/>
            <a:ext cx="2728913" cy="6461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Flower</a:t>
            </a:r>
            <a:r>
              <a:rPr lang="en-US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 Parts</a:t>
            </a:r>
          </a:p>
        </p:txBody>
      </p:sp>
      <p:sp>
        <p:nvSpPr>
          <p:cNvPr id="154634" name="Text Box 10"/>
          <p:cNvSpPr txBox="1">
            <a:spLocks noChangeArrowheads="1"/>
          </p:cNvSpPr>
          <p:nvPr/>
        </p:nvSpPr>
        <p:spPr bwMode="auto">
          <a:xfrm>
            <a:off x="7497763" y="609600"/>
            <a:ext cx="1493837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charset="0"/>
              </a:defRPr>
            </a:lvl1pPr>
            <a:lvl2pPr marL="800100" indent="-342900">
              <a:defRPr sz="1000" b="1">
                <a:solidFill>
                  <a:schemeClr val="tx1"/>
                </a:solidFill>
                <a:latin typeface="Times New Roman" charset="0"/>
              </a:defRPr>
            </a:lvl2pPr>
            <a:lvl3pPr marL="1257300" indent="-342900">
              <a:defRPr sz="1000" b="1">
                <a:solidFill>
                  <a:schemeClr val="tx1"/>
                </a:solidFill>
                <a:latin typeface="Times New Roman" charset="0"/>
              </a:defRPr>
            </a:lvl3pPr>
            <a:lvl4pPr marL="1714500" indent="-342900">
              <a:defRPr sz="1000" b="1">
                <a:solidFill>
                  <a:schemeClr val="tx1"/>
                </a:solidFill>
                <a:latin typeface="Times New Roman" charset="0"/>
              </a:defRPr>
            </a:lvl4pPr>
            <a:lvl5pPr marL="2171700" indent="-342900">
              <a:defRPr sz="1000" b="1">
                <a:solidFill>
                  <a:schemeClr val="tx1"/>
                </a:solidFill>
                <a:latin typeface="Times New Roman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defRPr/>
            </a:pPr>
            <a:r>
              <a:rPr lang="en-US" alt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Corolla</a:t>
            </a:r>
          </a:p>
        </p:txBody>
      </p:sp>
      <p:sp>
        <p:nvSpPr>
          <p:cNvPr id="154636" name="Line 12"/>
          <p:cNvSpPr>
            <a:spLocks noChangeShapeType="1"/>
          </p:cNvSpPr>
          <p:nvPr/>
        </p:nvSpPr>
        <p:spPr bwMode="auto">
          <a:xfrm flipH="1">
            <a:off x="6705600" y="990600"/>
            <a:ext cx="838200" cy="30480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Freeform 2"/>
          <p:cNvSpPr>
            <a:spLocks/>
          </p:cNvSpPr>
          <p:nvPr/>
        </p:nvSpPr>
        <p:spPr bwMode="auto">
          <a:xfrm>
            <a:off x="4714875" y="593725"/>
            <a:ext cx="3065463" cy="4443413"/>
          </a:xfrm>
          <a:custGeom>
            <a:avLst/>
            <a:gdLst>
              <a:gd name="T0" fmla="*/ 1765732 w 3066037"/>
              <a:gd name="T1" fmla="*/ 336846 h 4443663"/>
              <a:gd name="T2" fmla="*/ 1477082 w 3066037"/>
              <a:gd name="T3" fmla="*/ 401007 h 4443663"/>
              <a:gd name="T4" fmla="*/ 1316721 w 3066037"/>
              <a:gd name="T5" fmla="*/ 465169 h 4443663"/>
              <a:gd name="T6" fmla="*/ 1124287 w 3066037"/>
              <a:gd name="T7" fmla="*/ 609532 h 4443663"/>
              <a:gd name="T8" fmla="*/ 1140323 w 3066037"/>
              <a:gd name="T9" fmla="*/ 802015 h 4443663"/>
              <a:gd name="T10" fmla="*/ 979963 w 3066037"/>
              <a:gd name="T11" fmla="*/ 850135 h 4443663"/>
              <a:gd name="T12" fmla="*/ 691314 w 3066037"/>
              <a:gd name="T13" fmla="*/ 721813 h 4443663"/>
              <a:gd name="T14" fmla="*/ 579062 w 3066037"/>
              <a:gd name="T15" fmla="*/ 1122821 h 4443663"/>
              <a:gd name="T16" fmla="*/ 466809 w 3066037"/>
              <a:gd name="T17" fmla="*/ 1363425 h 4443663"/>
              <a:gd name="T18" fmla="*/ 226267 w 3066037"/>
              <a:gd name="T19" fmla="*/ 1604030 h 4443663"/>
              <a:gd name="T20" fmla="*/ 81942 w 3066037"/>
              <a:gd name="T21" fmla="*/ 1812554 h 4443663"/>
              <a:gd name="T22" fmla="*/ 17798 w 3066037"/>
              <a:gd name="T23" fmla="*/ 2069199 h 4443663"/>
              <a:gd name="T24" fmla="*/ 162123 w 3066037"/>
              <a:gd name="T25" fmla="*/ 2518326 h 4443663"/>
              <a:gd name="T26" fmla="*/ 466809 w 3066037"/>
              <a:gd name="T27" fmla="*/ 2614569 h 4443663"/>
              <a:gd name="T28" fmla="*/ 386628 w 3066037"/>
              <a:gd name="T29" fmla="*/ 2791012 h 4443663"/>
              <a:gd name="T30" fmla="*/ 659242 w 3066037"/>
              <a:gd name="T31" fmla="*/ 2999536 h 4443663"/>
              <a:gd name="T32" fmla="*/ 851675 w 3066037"/>
              <a:gd name="T33" fmla="*/ 3175979 h 4443663"/>
              <a:gd name="T34" fmla="*/ 899783 w 3066037"/>
              <a:gd name="T35" fmla="*/ 3721350 h 4443663"/>
              <a:gd name="T36" fmla="*/ 1028071 w 3066037"/>
              <a:gd name="T37" fmla="*/ 4010074 h 4443663"/>
              <a:gd name="T38" fmla="*/ 1140323 w 3066037"/>
              <a:gd name="T39" fmla="*/ 4202559 h 4443663"/>
              <a:gd name="T40" fmla="*/ 1252576 w 3066037"/>
              <a:gd name="T41" fmla="*/ 4395043 h 4443663"/>
              <a:gd name="T42" fmla="*/ 1364829 w 3066037"/>
              <a:gd name="T43" fmla="*/ 4346920 h 4443663"/>
              <a:gd name="T44" fmla="*/ 1541226 w 3066037"/>
              <a:gd name="T45" fmla="*/ 4314840 h 4443663"/>
              <a:gd name="T46" fmla="*/ 1717623 w 3066037"/>
              <a:gd name="T47" fmla="*/ 4170477 h 4443663"/>
              <a:gd name="T48" fmla="*/ 1877984 w 3066037"/>
              <a:gd name="T49" fmla="*/ 3977994 h 4443663"/>
              <a:gd name="T50" fmla="*/ 2134562 w 3066037"/>
              <a:gd name="T51" fmla="*/ 3849671 h 4443663"/>
              <a:gd name="T52" fmla="*/ 2455284 w 3066037"/>
              <a:gd name="T53" fmla="*/ 3785511 h 4443663"/>
              <a:gd name="T54" fmla="*/ 2391140 w 3066037"/>
              <a:gd name="T55" fmla="*/ 3576987 h 4443663"/>
              <a:gd name="T56" fmla="*/ 2487356 w 3066037"/>
              <a:gd name="T57" fmla="*/ 3288261 h 4443663"/>
              <a:gd name="T58" fmla="*/ 2615645 w 3066037"/>
              <a:gd name="T59" fmla="*/ 3047658 h 4443663"/>
              <a:gd name="T60" fmla="*/ 2888259 w 3066037"/>
              <a:gd name="T61" fmla="*/ 2791012 h 4443663"/>
              <a:gd name="T62" fmla="*/ 3016548 w 3066037"/>
              <a:gd name="T63" fmla="*/ 2341883 h 4443663"/>
              <a:gd name="T64" fmla="*/ 3032584 w 3066037"/>
              <a:gd name="T65" fmla="*/ 1491748 h 4443663"/>
              <a:gd name="T66" fmla="*/ 2856187 w 3066037"/>
              <a:gd name="T67" fmla="*/ 1379465 h 4443663"/>
              <a:gd name="T68" fmla="*/ 2743934 w 3066037"/>
              <a:gd name="T69" fmla="*/ 1283224 h 4443663"/>
              <a:gd name="T70" fmla="*/ 2679790 w 3066037"/>
              <a:gd name="T71" fmla="*/ 930338 h 4443663"/>
              <a:gd name="T72" fmla="*/ 2278887 w 3066037"/>
              <a:gd name="T73" fmla="*/ 882216 h 4443663"/>
              <a:gd name="T74" fmla="*/ 1990237 w 3066037"/>
              <a:gd name="T75" fmla="*/ 914298 h 4443663"/>
              <a:gd name="T76" fmla="*/ 2102490 w 3066037"/>
              <a:gd name="T77" fmla="*/ 625572 h 4443663"/>
              <a:gd name="T78" fmla="*/ 2102490 w 3066037"/>
              <a:gd name="T79" fmla="*/ 320806 h 4443663"/>
              <a:gd name="T80" fmla="*/ 2006273 w 3066037"/>
              <a:gd name="T81" fmla="*/ 144363 h 4443663"/>
              <a:gd name="T82" fmla="*/ 1861948 w 3066037"/>
              <a:gd name="T83" fmla="*/ 0 h 4443663"/>
              <a:gd name="T84" fmla="*/ 1829876 w 3066037"/>
              <a:gd name="T85" fmla="*/ 288726 h 444366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066037" h="4443663">
                <a:moveTo>
                  <a:pt x="2039109" y="304800"/>
                </a:moveTo>
                <a:lnTo>
                  <a:pt x="1878688" y="320842"/>
                </a:lnTo>
                <a:cubicBezTo>
                  <a:pt x="1841136" y="325260"/>
                  <a:pt x="1803913" y="332194"/>
                  <a:pt x="1766394" y="336884"/>
                </a:cubicBezTo>
                <a:cubicBezTo>
                  <a:pt x="1718345" y="342890"/>
                  <a:pt x="1670141" y="347579"/>
                  <a:pt x="1622015" y="352926"/>
                </a:cubicBezTo>
                <a:lnTo>
                  <a:pt x="1525762" y="385010"/>
                </a:lnTo>
                <a:cubicBezTo>
                  <a:pt x="1509720" y="390357"/>
                  <a:pt x="1494041" y="396952"/>
                  <a:pt x="1477636" y="401053"/>
                </a:cubicBezTo>
                <a:lnTo>
                  <a:pt x="1413467" y="417095"/>
                </a:lnTo>
                <a:cubicBezTo>
                  <a:pt x="1397425" y="427790"/>
                  <a:pt x="1382586" y="440557"/>
                  <a:pt x="1365341" y="449179"/>
                </a:cubicBezTo>
                <a:cubicBezTo>
                  <a:pt x="1350216" y="456741"/>
                  <a:pt x="1331715" y="456521"/>
                  <a:pt x="1317215" y="465221"/>
                </a:cubicBezTo>
                <a:cubicBezTo>
                  <a:pt x="1304246" y="473003"/>
                  <a:pt x="1298099" y="489523"/>
                  <a:pt x="1285130" y="497305"/>
                </a:cubicBezTo>
                <a:cubicBezTo>
                  <a:pt x="1270630" y="506005"/>
                  <a:pt x="1252129" y="505785"/>
                  <a:pt x="1237004" y="513347"/>
                </a:cubicBezTo>
                <a:cubicBezTo>
                  <a:pt x="1200719" y="531490"/>
                  <a:pt x="1144444" y="579998"/>
                  <a:pt x="1124709" y="609600"/>
                </a:cubicBezTo>
                <a:lnTo>
                  <a:pt x="1092625" y="657726"/>
                </a:lnTo>
                <a:lnTo>
                  <a:pt x="1124709" y="753979"/>
                </a:lnTo>
                <a:lnTo>
                  <a:pt x="1140751" y="802105"/>
                </a:lnTo>
                <a:cubicBezTo>
                  <a:pt x="1135404" y="839537"/>
                  <a:pt x="1155478" y="892422"/>
                  <a:pt x="1124709" y="914400"/>
                </a:cubicBezTo>
                <a:cubicBezTo>
                  <a:pt x="1097189" y="934057"/>
                  <a:pt x="1028457" y="882316"/>
                  <a:pt x="1028457" y="882316"/>
                </a:cubicBezTo>
                <a:cubicBezTo>
                  <a:pt x="1012415" y="871621"/>
                  <a:pt x="997949" y="858062"/>
                  <a:pt x="980330" y="850231"/>
                </a:cubicBezTo>
                <a:cubicBezTo>
                  <a:pt x="949425" y="836495"/>
                  <a:pt x="884078" y="818147"/>
                  <a:pt x="884078" y="818147"/>
                </a:cubicBezTo>
                <a:cubicBezTo>
                  <a:pt x="812037" y="746108"/>
                  <a:pt x="857473" y="777195"/>
                  <a:pt x="739699" y="737937"/>
                </a:cubicBezTo>
                <a:lnTo>
                  <a:pt x="691572" y="721895"/>
                </a:lnTo>
                <a:cubicBezTo>
                  <a:pt x="644025" y="864537"/>
                  <a:pt x="711228" y="649675"/>
                  <a:pt x="659488" y="994610"/>
                </a:cubicBezTo>
                <a:cubicBezTo>
                  <a:pt x="654471" y="1028056"/>
                  <a:pt x="655544" y="1072103"/>
                  <a:pt x="627404" y="1090863"/>
                </a:cubicBezTo>
                <a:lnTo>
                  <a:pt x="579278" y="1122947"/>
                </a:lnTo>
                <a:cubicBezTo>
                  <a:pt x="487326" y="1260878"/>
                  <a:pt x="597572" y="1086361"/>
                  <a:pt x="531151" y="1219200"/>
                </a:cubicBezTo>
                <a:cubicBezTo>
                  <a:pt x="522529" y="1236445"/>
                  <a:pt x="509762" y="1251284"/>
                  <a:pt x="499067" y="1267326"/>
                </a:cubicBezTo>
                <a:cubicBezTo>
                  <a:pt x="488372" y="1299410"/>
                  <a:pt x="485743" y="1335439"/>
                  <a:pt x="466983" y="1363579"/>
                </a:cubicBezTo>
                <a:cubicBezTo>
                  <a:pt x="433065" y="1414456"/>
                  <a:pt x="410994" y="1454378"/>
                  <a:pt x="354688" y="1491916"/>
                </a:cubicBezTo>
                <a:lnTo>
                  <a:pt x="258436" y="1556084"/>
                </a:lnTo>
                <a:cubicBezTo>
                  <a:pt x="247741" y="1572126"/>
                  <a:pt x="242393" y="1593515"/>
                  <a:pt x="226351" y="1604210"/>
                </a:cubicBezTo>
                <a:cubicBezTo>
                  <a:pt x="145675" y="1657994"/>
                  <a:pt x="172492" y="1572994"/>
                  <a:pt x="130099" y="1668379"/>
                </a:cubicBezTo>
                <a:cubicBezTo>
                  <a:pt x="116364" y="1699284"/>
                  <a:pt x="108710" y="1732547"/>
                  <a:pt x="98015" y="1764631"/>
                </a:cubicBezTo>
                <a:cubicBezTo>
                  <a:pt x="92667" y="1780673"/>
                  <a:pt x="85288" y="1796176"/>
                  <a:pt x="81972" y="1812758"/>
                </a:cubicBezTo>
                <a:cubicBezTo>
                  <a:pt x="76625" y="1839495"/>
                  <a:pt x="71845" y="1866351"/>
                  <a:pt x="65930" y="1892968"/>
                </a:cubicBezTo>
                <a:cubicBezTo>
                  <a:pt x="40854" y="2005809"/>
                  <a:pt x="60643" y="1911473"/>
                  <a:pt x="33846" y="2005263"/>
                </a:cubicBezTo>
                <a:cubicBezTo>
                  <a:pt x="27789" y="2026462"/>
                  <a:pt x="23151" y="2048042"/>
                  <a:pt x="17804" y="2069431"/>
                </a:cubicBezTo>
                <a:cubicBezTo>
                  <a:pt x="4999" y="2171870"/>
                  <a:pt x="-14872" y="2253625"/>
                  <a:pt x="17804" y="2358189"/>
                </a:cubicBezTo>
                <a:cubicBezTo>
                  <a:pt x="26359" y="2385565"/>
                  <a:pt x="79809" y="2459128"/>
                  <a:pt x="114057" y="2486526"/>
                </a:cubicBezTo>
                <a:cubicBezTo>
                  <a:pt x="129112" y="2498570"/>
                  <a:pt x="144565" y="2510780"/>
                  <a:pt x="162183" y="2518610"/>
                </a:cubicBezTo>
                <a:cubicBezTo>
                  <a:pt x="240718" y="2553515"/>
                  <a:pt x="250812" y="2545200"/>
                  <a:pt x="322604" y="2566737"/>
                </a:cubicBezTo>
                <a:cubicBezTo>
                  <a:pt x="354998" y="2576455"/>
                  <a:pt x="386773" y="2588126"/>
                  <a:pt x="418857" y="2598821"/>
                </a:cubicBezTo>
                <a:lnTo>
                  <a:pt x="466983" y="2614863"/>
                </a:lnTo>
                <a:cubicBezTo>
                  <a:pt x="472330" y="2630905"/>
                  <a:pt x="483025" y="2646079"/>
                  <a:pt x="483025" y="2662989"/>
                </a:cubicBezTo>
                <a:cubicBezTo>
                  <a:pt x="483025" y="2739423"/>
                  <a:pt x="467211" y="2720559"/>
                  <a:pt x="418857" y="2759242"/>
                </a:cubicBezTo>
                <a:cubicBezTo>
                  <a:pt x="407046" y="2768690"/>
                  <a:pt x="397467" y="2780631"/>
                  <a:pt x="386772" y="2791326"/>
                </a:cubicBezTo>
                <a:cubicBezTo>
                  <a:pt x="446142" y="2910065"/>
                  <a:pt x="385687" y="2806066"/>
                  <a:pt x="466983" y="2903621"/>
                </a:cubicBezTo>
                <a:cubicBezTo>
                  <a:pt x="479326" y="2918432"/>
                  <a:pt x="482717" y="2941529"/>
                  <a:pt x="499067" y="2951747"/>
                </a:cubicBezTo>
                <a:cubicBezTo>
                  <a:pt x="553910" y="2986023"/>
                  <a:pt x="603142" y="2978744"/>
                  <a:pt x="659488" y="2999874"/>
                </a:cubicBezTo>
                <a:cubicBezTo>
                  <a:pt x="706013" y="3017321"/>
                  <a:pt x="731887" y="3037445"/>
                  <a:pt x="771783" y="3064042"/>
                </a:cubicBezTo>
                <a:cubicBezTo>
                  <a:pt x="777130" y="3080084"/>
                  <a:pt x="777996" y="3098408"/>
                  <a:pt x="787825" y="3112168"/>
                </a:cubicBezTo>
                <a:cubicBezTo>
                  <a:pt x="805407" y="3136783"/>
                  <a:pt x="851994" y="3176337"/>
                  <a:pt x="851994" y="3176337"/>
                </a:cubicBezTo>
                <a:cubicBezTo>
                  <a:pt x="890457" y="3291727"/>
                  <a:pt x="851994" y="3147628"/>
                  <a:pt x="851994" y="3288631"/>
                </a:cubicBezTo>
                <a:cubicBezTo>
                  <a:pt x="851994" y="3401053"/>
                  <a:pt x="855621" y="3513781"/>
                  <a:pt x="868036" y="3625516"/>
                </a:cubicBezTo>
                <a:cubicBezTo>
                  <a:pt x="871771" y="3659129"/>
                  <a:pt x="889425" y="3689684"/>
                  <a:pt x="900120" y="3721768"/>
                </a:cubicBezTo>
                <a:cubicBezTo>
                  <a:pt x="905467" y="3737810"/>
                  <a:pt x="906782" y="3755825"/>
                  <a:pt x="916162" y="3769895"/>
                </a:cubicBezTo>
                <a:lnTo>
                  <a:pt x="980330" y="3866147"/>
                </a:lnTo>
                <a:lnTo>
                  <a:pt x="1028457" y="4010526"/>
                </a:lnTo>
                <a:cubicBezTo>
                  <a:pt x="1033804" y="4026568"/>
                  <a:pt x="1035119" y="4044583"/>
                  <a:pt x="1044499" y="4058653"/>
                </a:cubicBezTo>
                <a:lnTo>
                  <a:pt x="1108667" y="4154905"/>
                </a:lnTo>
                <a:cubicBezTo>
                  <a:pt x="1119362" y="4170947"/>
                  <a:pt x="1127118" y="4189398"/>
                  <a:pt x="1140751" y="4203031"/>
                </a:cubicBezTo>
                <a:lnTo>
                  <a:pt x="1172836" y="4235116"/>
                </a:lnTo>
                <a:cubicBezTo>
                  <a:pt x="1206765" y="4370832"/>
                  <a:pt x="1160544" y="4232719"/>
                  <a:pt x="1237004" y="4347410"/>
                </a:cubicBezTo>
                <a:cubicBezTo>
                  <a:pt x="1246384" y="4361480"/>
                  <a:pt x="1245484" y="4380412"/>
                  <a:pt x="1253046" y="4395537"/>
                </a:cubicBezTo>
                <a:cubicBezTo>
                  <a:pt x="1261668" y="4412782"/>
                  <a:pt x="1274435" y="4427621"/>
                  <a:pt x="1285130" y="4443663"/>
                </a:cubicBezTo>
                <a:cubicBezTo>
                  <a:pt x="1305390" y="4436910"/>
                  <a:pt x="1371814" y="4419459"/>
                  <a:pt x="1381383" y="4395537"/>
                </a:cubicBezTo>
                <a:cubicBezTo>
                  <a:pt x="1387663" y="4379836"/>
                  <a:pt x="1370688" y="4363452"/>
                  <a:pt x="1365341" y="4347410"/>
                </a:cubicBezTo>
                <a:cubicBezTo>
                  <a:pt x="1386730" y="4342063"/>
                  <a:pt x="1409244" y="4340053"/>
                  <a:pt x="1429509" y="4331368"/>
                </a:cubicBezTo>
                <a:cubicBezTo>
                  <a:pt x="1447230" y="4323773"/>
                  <a:pt x="1458549" y="4302011"/>
                  <a:pt x="1477636" y="4299284"/>
                </a:cubicBezTo>
                <a:cubicBezTo>
                  <a:pt x="1499462" y="4296166"/>
                  <a:pt x="1520415" y="4309979"/>
                  <a:pt x="1541804" y="4315326"/>
                </a:cubicBezTo>
                <a:cubicBezTo>
                  <a:pt x="1536457" y="4293937"/>
                  <a:pt x="1522644" y="4272984"/>
                  <a:pt x="1525762" y="4251158"/>
                </a:cubicBezTo>
                <a:cubicBezTo>
                  <a:pt x="1528489" y="4232071"/>
                  <a:pt x="1540049" y="4210447"/>
                  <a:pt x="1557846" y="4203031"/>
                </a:cubicBezTo>
                <a:cubicBezTo>
                  <a:pt x="1608184" y="4182057"/>
                  <a:pt x="1665363" y="4184173"/>
                  <a:pt x="1718267" y="4170947"/>
                </a:cubicBezTo>
                <a:lnTo>
                  <a:pt x="1782436" y="4154905"/>
                </a:lnTo>
                <a:cubicBezTo>
                  <a:pt x="1771741" y="4122821"/>
                  <a:pt x="1731591" y="4086793"/>
                  <a:pt x="1750351" y="4058653"/>
                </a:cubicBezTo>
                <a:cubicBezTo>
                  <a:pt x="1827315" y="3943208"/>
                  <a:pt x="1718329" y="4085345"/>
                  <a:pt x="1878688" y="3978442"/>
                </a:cubicBezTo>
                <a:cubicBezTo>
                  <a:pt x="1894730" y="3967747"/>
                  <a:pt x="1909094" y="3953953"/>
                  <a:pt x="1926815" y="3946358"/>
                </a:cubicBezTo>
                <a:cubicBezTo>
                  <a:pt x="1970460" y="3927653"/>
                  <a:pt x="2091021" y="3917811"/>
                  <a:pt x="2119320" y="3914274"/>
                </a:cubicBezTo>
                <a:cubicBezTo>
                  <a:pt x="2124667" y="3892884"/>
                  <a:pt x="2117421" y="3862920"/>
                  <a:pt x="2135362" y="3850105"/>
                </a:cubicBezTo>
                <a:cubicBezTo>
                  <a:pt x="2161830" y="3831199"/>
                  <a:pt x="2199466" y="3839009"/>
                  <a:pt x="2231615" y="3834063"/>
                </a:cubicBezTo>
                <a:cubicBezTo>
                  <a:pt x="2268987" y="3828314"/>
                  <a:pt x="2306708" y="3824785"/>
                  <a:pt x="2343909" y="3818021"/>
                </a:cubicBezTo>
                <a:cubicBezTo>
                  <a:pt x="2388226" y="3809963"/>
                  <a:pt x="2414969" y="3799682"/>
                  <a:pt x="2456204" y="3785937"/>
                </a:cubicBezTo>
                <a:cubicBezTo>
                  <a:pt x="2445509" y="3769895"/>
                  <a:pt x="2429660" y="3756277"/>
                  <a:pt x="2424120" y="3737810"/>
                </a:cubicBezTo>
                <a:cubicBezTo>
                  <a:pt x="2413255" y="3701593"/>
                  <a:pt x="2415493" y="3662593"/>
                  <a:pt x="2408078" y="3625516"/>
                </a:cubicBezTo>
                <a:cubicBezTo>
                  <a:pt x="2404762" y="3608934"/>
                  <a:pt x="2397383" y="3593431"/>
                  <a:pt x="2392036" y="3577389"/>
                </a:cubicBezTo>
                <a:cubicBezTo>
                  <a:pt x="2397383" y="3523915"/>
                  <a:pt x="2399906" y="3470083"/>
                  <a:pt x="2408078" y="3416968"/>
                </a:cubicBezTo>
                <a:cubicBezTo>
                  <a:pt x="2410649" y="3400255"/>
                  <a:pt x="2416558" y="3383967"/>
                  <a:pt x="2424120" y="3368842"/>
                </a:cubicBezTo>
                <a:cubicBezTo>
                  <a:pt x="2438921" y="3339240"/>
                  <a:pt x="2462711" y="3309945"/>
                  <a:pt x="2488288" y="3288631"/>
                </a:cubicBezTo>
                <a:cubicBezTo>
                  <a:pt x="2508828" y="3271514"/>
                  <a:pt x="2532157" y="3257905"/>
                  <a:pt x="2552457" y="3240505"/>
                </a:cubicBezTo>
                <a:cubicBezTo>
                  <a:pt x="2569682" y="3225741"/>
                  <a:pt x="2584541" y="3208421"/>
                  <a:pt x="2600583" y="3192379"/>
                </a:cubicBezTo>
                <a:cubicBezTo>
                  <a:pt x="2638014" y="3080084"/>
                  <a:pt x="2643362" y="3128210"/>
                  <a:pt x="2616625" y="3048000"/>
                </a:cubicBezTo>
                <a:lnTo>
                  <a:pt x="2648709" y="2951747"/>
                </a:lnTo>
                <a:lnTo>
                  <a:pt x="2664751" y="2903621"/>
                </a:lnTo>
                <a:cubicBezTo>
                  <a:pt x="2605559" y="2726042"/>
                  <a:pt x="2598913" y="2809478"/>
                  <a:pt x="2889341" y="2791326"/>
                </a:cubicBezTo>
                <a:cubicBezTo>
                  <a:pt x="2925465" y="2574580"/>
                  <a:pt x="2877316" y="2782288"/>
                  <a:pt x="2937467" y="2646947"/>
                </a:cubicBezTo>
                <a:cubicBezTo>
                  <a:pt x="2996453" y="2514227"/>
                  <a:pt x="2935745" y="2584501"/>
                  <a:pt x="3001636" y="2518610"/>
                </a:cubicBezTo>
                <a:cubicBezTo>
                  <a:pt x="3006983" y="2459789"/>
                  <a:pt x="3009872" y="2400692"/>
                  <a:pt x="3017678" y="2342147"/>
                </a:cubicBezTo>
                <a:cubicBezTo>
                  <a:pt x="3022154" y="2308575"/>
                  <a:pt x="3038764" y="2262847"/>
                  <a:pt x="3049762" y="2229853"/>
                </a:cubicBezTo>
                <a:cubicBezTo>
                  <a:pt x="3078670" y="1998589"/>
                  <a:pt x="3062860" y="2206003"/>
                  <a:pt x="3049762" y="1957137"/>
                </a:cubicBezTo>
                <a:cubicBezTo>
                  <a:pt x="3041607" y="1802186"/>
                  <a:pt x="3056965" y="1645331"/>
                  <a:pt x="3033720" y="1491916"/>
                </a:cubicBezTo>
                <a:cubicBezTo>
                  <a:pt x="3029188" y="1462008"/>
                  <a:pt x="2994720" y="1444526"/>
                  <a:pt x="2969551" y="1427747"/>
                </a:cubicBezTo>
                <a:cubicBezTo>
                  <a:pt x="2953509" y="1417052"/>
                  <a:pt x="2939146" y="1403258"/>
                  <a:pt x="2921425" y="1395663"/>
                </a:cubicBezTo>
                <a:cubicBezTo>
                  <a:pt x="2901160" y="1386978"/>
                  <a:pt x="2878456" y="1385678"/>
                  <a:pt x="2857257" y="1379621"/>
                </a:cubicBezTo>
                <a:cubicBezTo>
                  <a:pt x="2840998" y="1374975"/>
                  <a:pt x="2825172" y="1368926"/>
                  <a:pt x="2809130" y="1363579"/>
                </a:cubicBezTo>
                <a:cubicBezTo>
                  <a:pt x="2798435" y="1347537"/>
                  <a:pt x="2789090" y="1330508"/>
                  <a:pt x="2777046" y="1315453"/>
                </a:cubicBezTo>
                <a:cubicBezTo>
                  <a:pt x="2767598" y="1303642"/>
                  <a:pt x="2751726" y="1296896"/>
                  <a:pt x="2744962" y="1283368"/>
                </a:cubicBezTo>
                <a:cubicBezTo>
                  <a:pt x="2729838" y="1253119"/>
                  <a:pt x="2712878" y="1187116"/>
                  <a:pt x="2712878" y="1187116"/>
                </a:cubicBezTo>
                <a:cubicBezTo>
                  <a:pt x="2707531" y="1117600"/>
                  <a:pt x="2705484" y="1047751"/>
                  <a:pt x="2696836" y="978568"/>
                </a:cubicBezTo>
                <a:cubicBezTo>
                  <a:pt x="2694739" y="961789"/>
                  <a:pt x="2689494" y="944942"/>
                  <a:pt x="2680794" y="930442"/>
                </a:cubicBezTo>
                <a:cubicBezTo>
                  <a:pt x="2673012" y="917473"/>
                  <a:pt x="2660520" y="907806"/>
                  <a:pt x="2648709" y="898358"/>
                </a:cubicBezTo>
                <a:cubicBezTo>
                  <a:pt x="2633654" y="886314"/>
                  <a:pt x="2616625" y="876969"/>
                  <a:pt x="2600583" y="866274"/>
                </a:cubicBezTo>
                <a:cubicBezTo>
                  <a:pt x="2493636" y="871621"/>
                  <a:pt x="2386452" y="873423"/>
                  <a:pt x="2279741" y="882316"/>
                </a:cubicBezTo>
                <a:cubicBezTo>
                  <a:pt x="2257769" y="884147"/>
                  <a:pt x="2237264" y="894414"/>
                  <a:pt x="2215572" y="898358"/>
                </a:cubicBezTo>
                <a:cubicBezTo>
                  <a:pt x="2178371" y="905122"/>
                  <a:pt x="2140709" y="909053"/>
                  <a:pt x="2103278" y="914400"/>
                </a:cubicBezTo>
                <a:cubicBezTo>
                  <a:pt x="2074404" y="924025"/>
                  <a:pt x="2019183" y="952001"/>
                  <a:pt x="1990983" y="914400"/>
                </a:cubicBezTo>
                <a:cubicBezTo>
                  <a:pt x="1978738" y="898074"/>
                  <a:pt x="2036849" y="823231"/>
                  <a:pt x="2039109" y="818147"/>
                </a:cubicBezTo>
                <a:cubicBezTo>
                  <a:pt x="2052845" y="787242"/>
                  <a:pt x="2060499" y="753979"/>
                  <a:pt x="2071194" y="721895"/>
                </a:cubicBezTo>
                <a:lnTo>
                  <a:pt x="2103278" y="625642"/>
                </a:lnTo>
                <a:lnTo>
                  <a:pt x="2119320" y="577516"/>
                </a:lnTo>
                <a:lnTo>
                  <a:pt x="2135362" y="529389"/>
                </a:lnTo>
                <a:cubicBezTo>
                  <a:pt x="2122433" y="413027"/>
                  <a:pt x="2128538" y="409253"/>
                  <a:pt x="2103278" y="320842"/>
                </a:cubicBezTo>
                <a:cubicBezTo>
                  <a:pt x="2098633" y="304583"/>
                  <a:pt x="2095936" y="287216"/>
                  <a:pt x="2087236" y="272716"/>
                </a:cubicBezTo>
                <a:cubicBezTo>
                  <a:pt x="2079454" y="259746"/>
                  <a:pt x="2065846" y="251326"/>
                  <a:pt x="2055151" y="240631"/>
                </a:cubicBezTo>
                <a:cubicBezTo>
                  <a:pt x="2014829" y="119665"/>
                  <a:pt x="2069221" y="268771"/>
                  <a:pt x="2007025" y="144379"/>
                </a:cubicBezTo>
                <a:cubicBezTo>
                  <a:pt x="1999463" y="129254"/>
                  <a:pt x="1998545" y="111378"/>
                  <a:pt x="1990983" y="96253"/>
                </a:cubicBezTo>
                <a:cubicBezTo>
                  <a:pt x="1982361" y="79008"/>
                  <a:pt x="1972532" y="61759"/>
                  <a:pt x="1958899" y="48126"/>
                </a:cubicBezTo>
                <a:cubicBezTo>
                  <a:pt x="1927802" y="17029"/>
                  <a:pt x="1901787" y="13047"/>
                  <a:pt x="1862646" y="0"/>
                </a:cubicBezTo>
                <a:cubicBezTo>
                  <a:pt x="1846424" y="24334"/>
                  <a:pt x="1814520" y="63043"/>
                  <a:pt x="1814520" y="96253"/>
                </a:cubicBezTo>
                <a:cubicBezTo>
                  <a:pt x="1814520" y="149993"/>
                  <a:pt x="1826099" y="203119"/>
                  <a:pt x="1830562" y="256674"/>
                </a:cubicBezTo>
                <a:cubicBezTo>
                  <a:pt x="1831450" y="267332"/>
                  <a:pt x="1830562" y="278063"/>
                  <a:pt x="1830562" y="288758"/>
                </a:cubicBezTo>
              </a:path>
            </a:pathLst>
          </a:custGeom>
          <a:solidFill>
            <a:srgbClr val="FFC000">
              <a:alpha val="25098"/>
            </a:srgbClr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3935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4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4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68" grpId="0" animBg="1"/>
      <p:bldP spid="154633" grpId="0"/>
      <p:bldP spid="154634" grpId="0"/>
      <p:bldP spid="154636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0363" y="1450975"/>
            <a:ext cx="8229601" cy="11398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9939" name="Picture 8" descr="C:\Documents and Settings\dell\My Documents\ARS\Propagation\images\PastelPerfume-7704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34" name="Text Box 10"/>
          <p:cNvSpPr txBox="1">
            <a:spLocks noChangeArrowheads="1"/>
          </p:cNvSpPr>
          <p:nvPr/>
        </p:nvSpPr>
        <p:spPr bwMode="auto">
          <a:xfrm>
            <a:off x="7497763" y="609600"/>
            <a:ext cx="1493837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charset="0"/>
              </a:defRPr>
            </a:lvl1pPr>
            <a:lvl2pPr marL="800100" indent="-342900">
              <a:defRPr sz="1000" b="1">
                <a:solidFill>
                  <a:schemeClr val="tx1"/>
                </a:solidFill>
                <a:latin typeface="Times New Roman" charset="0"/>
              </a:defRPr>
            </a:lvl2pPr>
            <a:lvl3pPr marL="1257300" indent="-342900">
              <a:defRPr sz="1000" b="1">
                <a:solidFill>
                  <a:schemeClr val="tx1"/>
                </a:solidFill>
                <a:latin typeface="Times New Roman" charset="0"/>
              </a:defRPr>
            </a:lvl3pPr>
            <a:lvl4pPr marL="1714500" indent="-342900">
              <a:defRPr sz="1000" b="1">
                <a:solidFill>
                  <a:schemeClr val="tx1"/>
                </a:solidFill>
                <a:latin typeface="Times New Roman" charset="0"/>
              </a:defRPr>
            </a:lvl4pPr>
            <a:lvl5pPr marL="2171700" indent="-342900">
              <a:defRPr sz="1000" b="1">
                <a:solidFill>
                  <a:schemeClr val="tx1"/>
                </a:solidFill>
                <a:latin typeface="Times New Roman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defRPr/>
            </a:pPr>
            <a:r>
              <a:rPr lang="en-US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Corolla</a:t>
            </a:r>
          </a:p>
        </p:txBody>
      </p:sp>
      <p:sp>
        <p:nvSpPr>
          <p:cNvPr id="39941" name="Line 12"/>
          <p:cNvSpPr>
            <a:spLocks noChangeShapeType="1"/>
          </p:cNvSpPr>
          <p:nvPr/>
        </p:nvSpPr>
        <p:spPr bwMode="auto">
          <a:xfrm flipH="1">
            <a:off x="6705600" y="990600"/>
            <a:ext cx="8382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7" name="Line 13"/>
          <p:cNvSpPr>
            <a:spLocks noChangeShapeType="1"/>
          </p:cNvSpPr>
          <p:nvPr/>
        </p:nvSpPr>
        <p:spPr bwMode="auto">
          <a:xfrm flipH="1">
            <a:off x="6629400" y="1676400"/>
            <a:ext cx="838200" cy="91440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41" name="Line 17"/>
          <p:cNvSpPr>
            <a:spLocks noChangeShapeType="1"/>
          </p:cNvSpPr>
          <p:nvPr/>
        </p:nvSpPr>
        <p:spPr bwMode="auto">
          <a:xfrm flipH="1">
            <a:off x="6019800" y="1676400"/>
            <a:ext cx="1447800" cy="114300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7391400" y="1219200"/>
            <a:ext cx="1651000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Stamens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324600" y="39688"/>
            <a:ext cx="2728913" cy="6461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Flower</a:t>
            </a:r>
            <a:r>
              <a:rPr lang="en-US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 Parts</a:t>
            </a:r>
          </a:p>
        </p:txBody>
      </p:sp>
      <p:sp>
        <p:nvSpPr>
          <p:cNvPr id="12" name="Text Box 44"/>
          <p:cNvSpPr txBox="1">
            <a:spLocks noChangeArrowheads="1"/>
          </p:cNvSpPr>
          <p:nvPr/>
        </p:nvSpPr>
        <p:spPr bwMode="auto">
          <a:xfrm>
            <a:off x="157163" y="152400"/>
            <a:ext cx="4433887" cy="646113"/>
          </a:xfrm>
          <a:prstGeom prst="rect">
            <a:avLst/>
          </a:prstGeom>
          <a:solidFill>
            <a:srgbClr val="000000">
              <a:alpha val="60000"/>
            </a:srgbClr>
          </a:solidFill>
          <a:ln w="57150" cmpd="thinThick">
            <a:solidFill>
              <a:schemeClr val="tx1"/>
            </a:solidFill>
          </a:ln>
          <a:effectLst/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How to Make a Cross</a:t>
            </a:r>
          </a:p>
        </p:txBody>
      </p:sp>
    </p:spTree>
    <p:extLst>
      <p:ext uri="{BB962C8B-B14F-4D97-AF65-F5344CB8AC3E}">
        <p14:creationId xmlns:p14="http://schemas.microsoft.com/office/powerpoint/2010/main" val="3652458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37" grpId="0" animBg="1"/>
      <p:bldP spid="154641" grpId="0" animBg="1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0363" y="1450975"/>
            <a:ext cx="8229601" cy="11398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40963" name="Picture 8" descr="C:\Documents and Settings\dell\My Documents\ARS\Propagation\images\PastelPerfume-7704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34" name="Text Box 10"/>
          <p:cNvSpPr txBox="1">
            <a:spLocks noChangeArrowheads="1"/>
          </p:cNvSpPr>
          <p:nvPr/>
        </p:nvSpPr>
        <p:spPr bwMode="auto">
          <a:xfrm>
            <a:off x="7497763" y="609600"/>
            <a:ext cx="1493837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charset="0"/>
              </a:defRPr>
            </a:lvl1pPr>
            <a:lvl2pPr marL="800100" indent="-342900">
              <a:defRPr sz="1000" b="1">
                <a:solidFill>
                  <a:schemeClr val="tx1"/>
                </a:solidFill>
                <a:latin typeface="Times New Roman" charset="0"/>
              </a:defRPr>
            </a:lvl2pPr>
            <a:lvl3pPr marL="1257300" indent="-342900">
              <a:defRPr sz="1000" b="1">
                <a:solidFill>
                  <a:schemeClr val="tx1"/>
                </a:solidFill>
                <a:latin typeface="Times New Roman" charset="0"/>
              </a:defRPr>
            </a:lvl3pPr>
            <a:lvl4pPr marL="1714500" indent="-342900">
              <a:defRPr sz="1000" b="1">
                <a:solidFill>
                  <a:schemeClr val="tx1"/>
                </a:solidFill>
                <a:latin typeface="Times New Roman" charset="0"/>
              </a:defRPr>
            </a:lvl4pPr>
            <a:lvl5pPr marL="2171700" indent="-342900">
              <a:defRPr sz="1000" b="1">
                <a:solidFill>
                  <a:schemeClr val="tx1"/>
                </a:solidFill>
                <a:latin typeface="Times New Roman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defRPr/>
            </a:pPr>
            <a:r>
              <a:rPr lang="en-US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Corolla</a:t>
            </a:r>
          </a:p>
        </p:txBody>
      </p:sp>
      <p:sp>
        <p:nvSpPr>
          <p:cNvPr id="154635" name="Text Box 11"/>
          <p:cNvSpPr txBox="1">
            <a:spLocks noChangeArrowheads="1"/>
          </p:cNvSpPr>
          <p:nvPr/>
        </p:nvSpPr>
        <p:spPr bwMode="auto">
          <a:xfrm>
            <a:off x="7775575" y="1935163"/>
            <a:ext cx="10636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charset="0"/>
              </a:defRPr>
            </a:lvl1pPr>
            <a:lvl2pPr marL="800100" indent="-342900">
              <a:defRPr sz="1000" b="1">
                <a:solidFill>
                  <a:schemeClr val="tx1"/>
                </a:solidFill>
                <a:latin typeface="Times New Roman" charset="0"/>
              </a:defRPr>
            </a:lvl2pPr>
            <a:lvl3pPr marL="1257300" indent="-342900">
              <a:defRPr sz="1000" b="1">
                <a:solidFill>
                  <a:schemeClr val="tx1"/>
                </a:solidFill>
                <a:latin typeface="Times New Roman" charset="0"/>
              </a:defRPr>
            </a:lvl3pPr>
            <a:lvl4pPr marL="1714500" indent="-342900">
              <a:defRPr sz="1000" b="1">
                <a:solidFill>
                  <a:schemeClr val="tx1"/>
                </a:solidFill>
                <a:latin typeface="Times New Roman" charset="0"/>
              </a:defRPr>
            </a:lvl4pPr>
            <a:lvl5pPr marL="2171700" indent="-342900">
              <a:defRPr sz="1000" b="1">
                <a:solidFill>
                  <a:schemeClr val="tx1"/>
                </a:solidFill>
                <a:latin typeface="Times New Roman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defRPr/>
            </a:pPr>
            <a:r>
              <a:rPr lang="en-US" alt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Pistil</a:t>
            </a:r>
          </a:p>
        </p:txBody>
      </p:sp>
      <p:sp>
        <p:nvSpPr>
          <p:cNvPr id="40966" name="Line 12"/>
          <p:cNvSpPr>
            <a:spLocks noChangeShapeType="1"/>
          </p:cNvSpPr>
          <p:nvPr/>
        </p:nvSpPr>
        <p:spPr bwMode="auto">
          <a:xfrm flipH="1">
            <a:off x="6705600" y="990600"/>
            <a:ext cx="8382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7" name="Line 13"/>
          <p:cNvSpPr>
            <a:spLocks noChangeShapeType="1"/>
          </p:cNvSpPr>
          <p:nvPr/>
        </p:nvSpPr>
        <p:spPr bwMode="auto">
          <a:xfrm flipH="1">
            <a:off x="6629400" y="1676400"/>
            <a:ext cx="838200" cy="914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8" name="Line 14"/>
          <p:cNvSpPr>
            <a:spLocks noChangeShapeType="1"/>
          </p:cNvSpPr>
          <p:nvPr/>
        </p:nvSpPr>
        <p:spPr bwMode="auto">
          <a:xfrm flipH="1">
            <a:off x="6934200" y="2438400"/>
            <a:ext cx="838200" cy="83820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9" name="Line 17"/>
          <p:cNvSpPr>
            <a:spLocks noChangeShapeType="1"/>
          </p:cNvSpPr>
          <p:nvPr/>
        </p:nvSpPr>
        <p:spPr bwMode="auto">
          <a:xfrm flipH="1">
            <a:off x="6019800" y="1676400"/>
            <a:ext cx="1447800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7391400" y="1219200"/>
            <a:ext cx="1651000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Stamens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324600" y="39688"/>
            <a:ext cx="2728913" cy="6461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Flower</a:t>
            </a:r>
            <a:r>
              <a:rPr lang="en-US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 Parts</a:t>
            </a:r>
          </a:p>
        </p:txBody>
      </p:sp>
      <p:sp>
        <p:nvSpPr>
          <p:cNvPr id="14" name="Text Box 44"/>
          <p:cNvSpPr txBox="1">
            <a:spLocks noChangeArrowheads="1"/>
          </p:cNvSpPr>
          <p:nvPr/>
        </p:nvSpPr>
        <p:spPr bwMode="auto">
          <a:xfrm>
            <a:off x="157163" y="152400"/>
            <a:ext cx="4433887" cy="646113"/>
          </a:xfrm>
          <a:prstGeom prst="rect">
            <a:avLst/>
          </a:prstGeom>
          <a:solidFill>
            <a:srgbClr val="000000">
              <a:alpha val="60000"/>
            </a:srgbClr>
          </a:solidFill>
          <a:ln w="57150" cmpd="thinThick">
            <a:solidFill>
              <a:schemeClr val="tx1"/>
            </a:solidFill>
          </a:ln>
          <a:effectLst/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How to Make a Cross</a:t>
            </a:r>
          </a:p>
        </p:txBody>
      </p:sp>
    </p:spTree>
    <p:extLst>
      <p:ext uri="{BB962C8B-B14F-4D97-AF65-F5344CB8AC3E}">
        <p14:creationId xmlns:p14="http://schemas.microsoft.com/office/powerpoint/2010/main" val="793374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4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35" grpId="0"/>
      <p:bldP spid="1546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Propagation</a:t>
            </a:r>
          </a:p>
        </p:txBody>
      </p:sp>
      <p:pic>
        <p:nvPicPr>
          <p:cNvPr id="13315" name="Picture 5" descr="E:\MyPictures-Back\A-Landscape\Scaled\B012-Home2005-backy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252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5" y="247650"/>
            <a:ext cx="8229600" cy="11398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41987" name="Picture 23" descr="C:\Documents and Settings\dell\My Documents\ARS\Propagation\images\PastelPerfume-7704-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-152400"/>
            <a:ext cx="4913312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FF99CC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21" descr="C:\Documents and Settings\dell\My Documents\ARS\Propagation\images\Apritan-Pollen-6229-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5" y="-9525"/>
            <a:ext cx="4560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44" name="Text Box 20"/>
          <p:cNvSpPr txBox="1">
            <a:spLocks noChangeArrowheads="1"/>
          </p:cNvSpPr>
          <p:nvPr/>
        </p:nvSpPr>
        <p:spPr bwMode="auto">
          <a:xfrm>
            <a:off x="4814888" y="152400"/>
            <a:ext cx="1266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charset="0"/>
              </a:defRPr>
            </a:lvl1pPr>
            <a:lvl2pPr marL="800100" indent="-342900">
              <a:defRPr sz="1000" b="1">
                <a:solidFill>
                  <a:schemeClr val="tx1"/>
                </a:solidFill>
                <a:latin typeface="Times New Roman" charset="0"/>
              </a:defRPr>
            </a:lvl2pPr>
            <a:lvl3pPr marL="1257300" indent="-342900">
              <a:defRPr sz="1000" b="1">
                <a:solidFill>
                  <a:schemeClr val="tx1"/>
                </a:solidFill>
                <a:latin typeface="Times New Roman" charset="0"/>
              </a:defRPr>
            </a:lvl3pPr>
            <a:lvl4pPr marL="1714500" indent="-342900">
              <a:defRPr sz="1000" b="1">
                <a:solidFill>
                  <a:schemeClr val="tx1"/>
                </a:solidFill>
                <a:latin typeface="Times New Roman" charset="0"/>
              </a:defRPr>
            </a:lvl4pPr>
            <a:lvl5pPr marL="2171700" indent="-342900">
              <a:defRPr sz="1000" b="1">
                <a:solidFill>
                  <a:schemeClr val="tx1"/>
                </a:solidFill>
                <a:latin typeface="Times New Roman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US" altLang="en-US" sz="3200" dirty="0">
                <a:solidFill>
                  <a:srgbClr val="0000FF"/>
                </a:solidFill>
              </a:rPr>
              <a:t>Pollen</a:t>
            </a:r>
          </a:p>
        </p:txBody>
      </p:sp>
      <p:sp>
        <p:nvSpPr>
          <p:cNvPr id="154646" name="Line 22"/>
          <p:cNvSpPr>
            <a:spLocks noChangeShapeType="1"/>
          </p:cNvSpPr>
          <p:nvPr/>
        </p:nvSpPr>
        <p:spPr bwMode="auto">
          <a:xfrm>
            <a:off x="5867400" y="609600"/>
            <a:ext cx="1257300" cy="16764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4649" name="Freeform 25"/>
          <p:cNvSpPr>
            <a:spLocks/>
          </p:cNvSpPr>
          <p:nvPr/>
        </p:nvSpPr>
        <p:spPr bwMode="auto">
          <a:xfrm>
            <a:off x="3352800" y="1016000"/>
            <a:ext cx="3771900" cy="2870200"/>
          </a:xfrm>
          <a:custGeom>
            <a:avLst/>
            <a:gdLst>
              <a:gd name="T0" fmla="*/ 2147483647 w 2160"/>
              <a:gd name="T1" fmla="*/ 2147483647 h 1712"/>
              <a:gd name="T2" fmla="*/ 2147483647 w 2160"/>
              <a:gd name="T3" fmla="*/ 2147483647 h 1712"/>
              <a:gd name="T4" fmla="*/ 2147483647 w 2160"/>
              <a:gd name="T5" fmla="*/ 2147483647 h 1712"/>
              <a:gd name="T6" fmla="*/ 2147483647 w 2160"/>
              <a:gd name="T7" fmla="*/ 2147483647 h 1712"/>
              <a:gd name="T8" fmla="*/ 2147483647 w 2160"/>
              <a:gd name="T9" fmla="*/ 2147483647 h 1712"/>
              <a:gd name="T10" fmla="*/ 0 w 2160"/>
              <a:gd name="T11" fmla="*/ 2147483647 h 17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" h="1712">
                <a:moveTo>
                  <a:pt x="2160" y="704"/>
                </a:moveTo>
                <a:cubicBezTo>
                  <a:pt x="2016" y="432"/>
                  <a:pt x="1872" y="160"/>
                  <a:pt x="1728" y="80"/>
                </a:cubicBezTo>
                <a:cubicBezTo>
                  <a:pt x="1584" y="0"/>
                  <a:pt x="1440" y="64"/>
                  <a:pt x="1296" y="224"/>
                </a:cubicBezTo>
                <a:cubicBezTo>
                  <a:pt x="1152" y="384"/>
                  <a:pt x="1000" y="968"/>
                  <a:pt x="864" y="1040"/>
                </a:cubicBezTo>
                <a:cubicBezTo>
                  <a:pt x="728" y="1112"/>
                  <a:pt x="624" y="544"/>
                  <a:pt x="480" y="656"/>
                </a:cubicBezTo>
                <a:cubicBezTo>
                  <a:pt x="336" y="768"/>
                  <a:pt x="168" y="1240"/>
                  <a:pt x="0" y="1712"/>
                </a:cubicBezTo>
              </a:path>
            </a:pathLst>
          </a:custGeom>
          <a:noFill/>
          <a:ln w="76200" cap="rnd" cmpd="sng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51" name="Line 27"/>
          <p:cNvSpPr>
            <a:spLocks noChangeShapeType="1"/>
          </p:cNvSpPr>
          <p:nvPr/>
        </p:nvSpPr>
        <p:spPr bwMode="auto">
          <a:xfrm flipH="1" flipV="1">
            <a:off x="3429000" y="4038600"/>
            <a:ext cx="381000" cy="129540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60" name="Oval 36"/>
          <p:cNvSpPr>
            <a:spLocks noChangeArrowheads="1"/>
          </p:cNvSpPr>
          <p:nvPr/>
        </p:nvSpPr>
        <p:spPr bwMode="auto">
          <a:xfrm>
            <a:off x="2971800" y="3581400"/>
            <a:ext cx="685800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>
              <a:latin typeface="Times New Roman" charset="0"/>
            </a:endParaRPr>
          </a:p>
        </p:txBody>
      </p:sp>
      <p:sp>
        <p:nvSpPr>
          <p:cNvPr id="154650" name="Text Box 26"/>
          <p:cNvSpPr txBox="1">
            <a:spLocks noChangeArrowheads="1"/>
          </p:cNvSpPr>
          <p:nvPr/>
        </p:nvSpPr>
        <p:spPr bwMode="auto">
          <a:xfrm>
            <a:off x="3508375" y="5364163"/>
            <a:ext cx="1063625" cy="57943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Pistil</a:t>
            </a:r>
          </a:p>
        </p:txBody>
      </p:sp>
      <p:sp>
        <p:nvSpPr>
          <p:cNvPr id="154661" name="Text Box 37"/>
          <p:cNvSpPr txBox="1">
            <a:spLocks noChangeArrowheads="1"/>
          </p:cNvSpPr>
          <p:nvPr/>
        </p:nvSpPr>
        <p:spPr bwMode="auto">
          <a:xfrm>
            <a:off x="280988" y="4038600"/>
            <a:ext cx="29194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charset="0"/>
              </a:defRPr>
            </a:lvl1pPr>
            <a:lvl2pPr marL="800100" indent="-342900">
              <a:defRPr sz="1000" b="1">
                <a:solidFill>
                  <a:schemeClr val="tx1"/>
                </a:solidFill>
                <a:latin typeface="Times New Roman" charset="0"/>
              </a:defRPr>
            </a:lvl2pPr>
            <a:lvl3pPr marL="1257300" indent="-342900">
              <a:defRPr sz="1000" b="1">
                <a:solidFill>
                  <a:schemeClr val="tx1"/>
                </a:solidFill>
                <a:latin typeface="Times New Roman" charset="0"/>
              </a:defRPr>
            </a:lvl3pPr>
            <a:lvl4pPr marL="1714500" indent="-342900">
              <a:defRPr sz="1000" b="1">
                <a:solidFill>
                  <a:schemeClr val="tx1"/>
                </a:solidFill>
                <a:latin typeface="Times New Roman" charset="0"/>
              </a:defRPr>
            </a:lvl4pPr>
            <a:lvl5pPr marL="2171700" indent="-342900">
              <a:defRPr sz="1000" b="1">
                <a:solidFill>
                  <a:schemeClr val="tx1"/>
                </a:solidFill>
                <a:latin typeface="Times New Roman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US" altLang="en-US" sz="2800">
                <a:solidFill>
                  <a:schemeClr val="bg1"/>
                </a:solidFill>
              </a:rPr>
              <a:t>The cross is done!</a:t>
            </a:r>
          </a:p>
        </p:txBody>
      </p:sp>
      <p:sp>
        <p:nvSpPr>
          <p:cNvPr id="154662" name="Oval 38"/>
          <p:cNvSpPr>
            <a:spLocks noChangeArrowheads="1"/>
          </p:cNvSpPr>
          <p:nvPr/>
        </p:nvSpPr>
        <p:spPr bwMode="auto">
          <a:xfrm rot="-3246079">
            <a:off x="3238500" y="3771900"/>
            <a:ext cx="152400" cy="228600"/>
          </a:xfrm>
          <a:prstGeom prst="ellipse">
            <a:avLst/>
          </a:prstGeom>
          <a:solidFill>
            <a:srgbClr val="FFC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>
              <a:latin typeface="Times New Roman" charset="0"/>
            </a:endParaRPr>
          </a:p>
        </p:txBody>
      </p:sp>
      <p:sp>
        <p:nvSpPr>
          <p:cNvPr id="154664" name="Oval 40"/>
          <p:cNvSpPr>
            <a:spLocks noChangeArrowheads="1"/>
          </p:cNvSpPr>
          <p:nvPr/>
        </p:nvSpPr>
        <p:spPr bwMode="auto">
          <a:xfrm>
            <a:off x="7010400" y="2209800"/>
            <a:ext cx="285750" cy="4953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>
              <a:latin typeface="Times New Roman" charset="0"/>
            </a:endParaRPr>
          </a:p>
        </p:txBody>
      </p:sp>
      <p:sp>
        <p:nvSpPr>
          <p:cNvPr id="154669" name="Text Box 45"/>
          <p:cNvSpPr txBox="1">
            <a:spLocks noChangeArrowheads="1"/>
          </p:cNvSpPr>
          <p:nvPr/>
        </p:nvSpPr>
        <p:spPr bwMode="auto">
          <a:xfrm>
            <a:off x="1098550" y="4648200"/>
            <a:ext cx="5816600" cy="698500"/>
          </a:xfrm>
          <a:prstGeom prst="rect">
            <a:avLst/>
          </a:prstGeom>
          <a:solidFill>
            <a:schemeClr val="tx1">
              <a:alpha val="50195"/>
            </a:schemeClr>
          </a:solidFill>
          <a:ln w="57150" cmpd="thinThick">
            <a:solidFill>
              <a:srgbClr val="003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charset="0"/>
              </a:defRPr>
            </a:lvl1pPr>
            <a:lvl2pPr marL="800100" indent="-342900">
              <a:defRPr sz="1000" b="1">
                <a:solidFill>
                  <a:schemeClr val="tx1"/>
                </a:solidFill>
                <a:latin typeface="Times New Roman" charset="0"/>
              </a:defRPr>
            </a:lvl2pPr>
            <a:lvl3pPr marL="1257300" indent="-342900">
              <a:defRPr sz="1000" b="1">
                <a:solidFill>
                  <a:schemeClr val="tx1"/>
                </a:solidFill>
                <a:latin typeface="Times New Roman" charset="0"/>
              </a:defRPr>
            </a:lvl3pPr>
            <a:lvl4pPr marL="1714500" indent="-342900">
              <a:defRPr sz="1000" b="1">
                <a:solidFill>
                  <a:schemeClr val="tx1"/>
                </a:solidFill>
                <a:latin typeface="Times New Roman" charset="0"/>
              </a:defRPr>
            </a:lvl4pPr>
            <a:lvl5pPr marL="2171700" indent="-342900">
              <a:defRPr sz="1000" b="1">
                <a:solidFill>
                  <a:schemeClr val="tx1"/>
                </a:solidFill>
                <a:latin typeface="Times New Roman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US" altLang="en-US" sz="3600">
                <a:solidFill>
                  <a:srgbClr val="FF0000"/>
                </a:solidFill>
              </a:rPr>
              <a:t>‘Pastel Perfume’ x ‘Apritan’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248400" y="39688"/>
            <a:ext cx="2820988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charset="0"/>
              </a:rPr>
              <a:t>Put pollen from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charset="0"/>
              </a:rPr>
              <a:t>one flower on the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charset="0"/>
              </a:rPr>
              <a:t>pistil of another</a:t>
            </a: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88900" y="868363"/>
            <a:ext cx="3089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charset="0"/>
              </a:defRPr>
            </a:lvl1pPr>
            <a:lvl2pPr marL="800100" indent="-342900">
              <a:defRPr sz="1000" b="1">
                <a:solidFill>
                  <a:schemeClr val="tx1"/>
                </a:solidFill>
                <a:latin typeface="Times New Roman" charset="0"/>
              </a:defRPr>
            </a:lvl2pPr>
            <a:lvl3pPr marL="1257300" indent="-342900">
              <a:defRPr sz="1000" b="1">
                <a:solidFill>
                  <a:schemeClr val="tx1"/>
                </a:solidFill>
                <a:latin typeface="Times New Roman" charset="0"/>
              </a:defRPr>
            </a:lvl3pPr>
            <a:lvl4pPr marL="1714500" indent="-342900">
              <a:defRPr sz="1000" b="1">
                <a:solidFill>
                  <a:schemeClr val="tx1"/>
                </a:solidFill>
                <a:latin typeface="Times New Roman" charset="0"/>
              </a:defRPr>
            </a:lvl4pPr>
            <a:lvl5pPr marL="2171700" indent="-342900">
              <a:defRPr sz="1000" b="1">
                <a:solidFill>
                  <a:schemeClr val="tx1"/>
                </a:solidFill>
                <a:latin typeface="Times New Roman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US" altLang="en-US" sz="3200">
                <a:solidFill>
                  <a:srgbClr val="C00000"/>
                </a:solidFill>
              </a:rPr>
              <a:t>‘Pastel Perfume’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7204075" y="3975100"/>
            <a:ext cx="1846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charset="0"/>
              </a:defRPr>
            </a:lvl1pPr>
            <a:lvl2pPr marL="800100" indent="-342900">
              <a:defRPr sz="1000" b="1">
                <a:solidFill>
                  <a:schemeClr val="tx1"/>
                </a:solidFill>
                <a:latin typeface="Times New Roman" charset="0"/>
              </a:defRPr>
            </a:lvl2pPr>
            <a:lvl3pPr marL="1257300" indent="-342900">
              <a:defRPr sz="1000" b="1">
                <a:solidFill>
                  <a:schemeClr val="tx1"/>
                </a:solidFill>
                <a:latin typeface="Times New Roman" charset="0"/>
              </a:defRPr>
            </a:lvl3pPr>
            <a:lvl4pPr marL="1714500" indent="-342900">
              <a:defRPr sz="1000" b="1">
                <a:solidFill>
                  <a:schemeClr val="tx1"/>
                </a:solidFill>
                <a:latin typeface="Times New Roman" charset="0"/>
              </a:defRPr>
            </a:lvl4pPr>
            <a:lvl5pPr marL="2171700" indent="-342900">
              <a:defRPr sz="1000" b="1">
                <a:solidFill>
                  <a:schemeClr val="tx1"/>
                </a:solidFill>
                <a:latin typeface="Times New Roman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US" altLang="en-US" sz="3200">
                <a:solidFill>
                  <a:srgbClr val="C00000"/>
                </a:solidFill>
              </a:rPr>
              <a:t>‘Apritan’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084263" y="5446713"/>
            <a:ext cx="2420937" cy="954087"/>
          </a:xfrm>
          <a:prstGeom prst="rect">
            <a:avLst/>
          </a:prstGeom>
          <a:solidFill>
            <a:srgbClr val="FFFFFF">
              <a:alpha val="20000"/>
            </a:srgbClr>
          </a:solidFill>
          <a:ln w="53975" cmpd="thinThick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charset="0"/>
              </a:rPr>
              <a:t>Female Parent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charset="0"/>
              </a:rPr>
              <a:t>Listed First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018088" y="5446713"/>
            <a:ext cx="2330450" cy="954087"/>
          </a:xfrm>
          <a:prstGeom prst="rect">
            <a:avLst/>
          </a:prstGeom>
          <a:solidFill>
            <a:srgbClr val="FFFFFF">
              <a:alpha val="20000"/>
            </a:srgbClr>
          </a:solidFill>
          <a:ln w="53975" cmpd="thinThick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charset="0"/>
              </a:rPr>
              <a:t>Pollen Parent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charset="0"/>
              </a:rPr>
              <a:t>Listed Second</a:t>
            </a:r>
          </a:p>
        </p:txBody>
      </p:sp>
      <p:sp>
        <p:nvSpPr>
          <p:cNvPr id="21" name="Text Box 37"/>
          <p:cNvSpPr txBox="1">
            <a:spLocks noChangeArrowheads="1"/>
          </p:cNvSpPr>
          <p:nvPr/>
        </p:nvSpPr>
        <p:spPr bwMode="auto">
          <a:xfrm>
            <a:off x="3633788" y="4038600"/>
            <a:ext cx="362743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charset="0"/>
              </a:defRPr>
            </a:lvl1pPr>
            <a:lvl2pPr marL="800100" indent="-342900">
              <a:defRPr sz="1000" b="1">
                <a:solidFill>
                  <a:schemeClr val="tx1"/>
                </a:solidFill>
                <a:latin typeface="Times New Roman" charset="0"/>
              </a:defRPr>
            </a:lvl2pPr>
            <a:lvl3pPr marL="1257300" indent="-342900">
              <a:defRPr sz="1000" b="1">
                <a:solidFill>
                  <a:schemeClr val="tx1"/>
                </a:solidFill>
                <a:latin typeface="Times New Roman" charset="0"/>
              </a:defRPr>
            </a:lvl3pPr>
            <a:lvl4pPr marL="1714500" indent="-342900">
              <a:defRPr sz="1000" b="1">
                <a:solidFill>
                  <a:schemeClr val="tx1"/>
                </a:solidFill>
                <a:latin typeface="Times New Roman" charset="0"/>
              </a:defRPr>
            </a:lvl4pPr>
            <a:lvl5pPr marL="2171700" indent="-342900">
              <a:defRPr sz="1000" b="1">
                <a:solidFill>
                  <a:schemeClr val="tx1"/>
                </a:solidFill>
                <a:latin typeface="Times New Roman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US" altLang="en-US" sz="2800">
                <a:solidFill>
                  <a:schemeClr val="bg1"/>
                </a:solidFill>
              </a:rPr>
              <a:t>Record the Parentage.</a:t>
            </a:r>
          </a:p>
        </p:txBody>
      </p:sp>
      <p:sp>
        <p:nvSpPr>
          <p:cNvPr id="23" name="Text Box 44"/>
          <p:cNvSpPr txBox="1">
            <a:spLocks noChangeArrowheads="1"/>
          </p:cNvSpPr>
          <p:nvPr/>
        </p:nvSpPr>
        <p:spPr bwMode="auto">
          <a:xfrm>
            <a:off x="157163" y="152400"/>
            <a:ext cx="4433887" cy="646113"/>
          </a:xfrm>
          <a:prstGeom prst="rect">
            <a:avLst/>
          </a:prstGeom>
          <a:solidFill>
            <a:srgbClr val="000000">
              <a:alpha val="60000"/>
            </a:srgbClr>
          </a:solidFill>
          <a:ln w="57150" cmpd="thinThick">
            <a:solidFill>
              <a:schemeClr val="tx1"/>
            </a:solidFill>
          </a:ln>
          <a:effectLst/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How to Make a Cross</a:t>
            </a:r>
          </a:p>
        </p:txBody>
      </p:sp>
    </p:spTree>
    <p:extLst>
      <p:ext uri="{BB962C8B-B14F-4D97-AF65-F5344CB8AC3E}">
        <p14:creationId xmlns:p14="http://schemas.microsoft.com/office/powerpoint/2010/main" val="152052288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4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4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4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4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4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54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54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4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4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4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44" grpId="0"/>
      <p:bldP spid="154649" grpId="0" animBg="1"/>
      <p:bldP spid="154651" grpId="0" animBg="1"/>
      <p:bldP spid="154660" grpId="0" animBg="1"/>
      <p:bldP spid="154650" grpId="0"/>
      <p:bldP spid="154661" grpId="0" autoUpdateAnimBg="0"/>
      <p:bldP spid="154662" grpId="0" animBg="1"/>
      <p:bldP spid="154664" grpId="0" animBg="1"/>
      <p:bldP spid="154669" grpId="0" animBg="1" autoUpdateAnimBg="0"/>
      <p:bldP spid="15" grpId="0"/>
      <p:bldP spid="17" grpId="0"/>
      <p:bldP spid="18" grpId="0"/>
      <p:bldP spid="19" grpId="0" animBg="1"/>
      <p:bldP spid="20" grpId="0" animBg="1"/>
      <p:bldP spid="21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Emasculation</a:t>
            </a:r>
          </a:p>
        </p:txBody>
      </p:sp>
      <p:pic>
        <p:nvPicPr>
          <p:cNvPr id="43011" name="Picture 3" descr="C:\Documents and Settings\dell\My Documents\ARS\Propagation\images\Corolla-03-Original-77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3" name="Text Box 5"/>
          <p:cNvSpPr txBox="1">
            <a:spLocks noChangeArrowheads="1"/>
          </p:cNvSpPr>
          <p:nvPr/>
        </p:nvSpPr>
        <p:spPr bwMode="auto">
          <a:xfrm>
            <a:off x="152400" y="76200"/>
            <a:ext cx="5486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charset="0"/>
              </a:defRPr>
            </a:lvl1pPr>
            <a:lvl2pPr marL="800100" indent="-342900">
              <a:defRPr sz="1000" b="1">
                <a:solidFill>
                  <a:schemeClr val="tx1"/>
                </a:solidFill>
                <a:latin typeface="Times New Roman" charset="0"/>
              </a:defRPr>
            </a:lvl2pPr>
            <a:lvl3pPr marL="1257300" indent="-342900">
              <a:defRPr sz="1000" b="1">
                <a:solidFill>
                  <a:schemeClr val="tx1"/>
                </a:solidFill>
                <a:latin typeface="Times New Roman" charset="0"/>
              </a:defRPr>
            </a:lvl3pPr>
            <a:lvl4pPr marL="1714500" indent="-342900">
              <a:defRPr sz="1000" b="1">
                <a:solidFill>
                  <a:schemeClr val="tx1"/>
                </a:solidFill>
                <a:latin typeface="Times New Roman" charset="0"/>
              </a:defRPr>
            </a:lvl4pPr>
            <a:lvl5pPr marL="2171700" indent="-342900">
              <a:defRPr sz="1000" b="1">
                <a:solidFill>
                  <a:schemeClr val="tx1"/>
                </a:solidFill>
                <a:latin typeface="Times New Roman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US" altLang="en-US" sz="4000">
                <a:solidFill>
                  <a:schemeClr val="bg1"/>
                </a:solidFill>
              </a:rPr>
              <a:t>Keeping Bees Away</a:t>
            </a:r>
          </a:p>
        </p:txBody>
      </p:sp>
      <p:cxnSp>
        <p:nvCxnSpPr>
          <p:cNvPr id="43013" name="Straight Connector 2"/>
          <p:cNvCxnSpPr>
            <a:cxnSpLocks noChangeShapeType="1"/>
          </p:cNvCxnSpPr>
          <p:nvPr/>
        </p:nvCxnSpPr>
        <p:spPr bwMode="auto">
          <a:xfrm>
            <a:off x="0" y="0"/>
            <a:ext cx="9144000" cy="0"/>
          </a:xfrm>
          <a:prstGeom prst="lin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7200" y="948906"/>
            <a:ext cx="4556055" cy="954107"/>
          </a:xfrm>
          <a:prstGeom prst="rect">
            <a:avLst/>
          </a:prstGeom>
          <a:solidFill>
            <a:srgbClr val="FFFFFF">
              <a:alpha val="20000"/>
            </a:srgbClr>
          </a:solidFill>
          <a:ln w="53975" cmpd="thinThick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charset="0"/>
              </a:rPr>
              <a:t>Bees may bring in unwanted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Times New Roman" charset="0"/>
              </a:rPr>
              <a:t>p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charset="0"/>
              </a:rPr>
              <a:t>ollen from other sources</a:t>
            </a:r>
            <a:endParaRPr lang="en-US" altLang="en-US" sz="2800" dirty="0">
              <a:solidFill>
                <a:schemeClr val="bg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1669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2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3" grpId="0" autoUpdateAnimBg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Emasculation</a:t>
            </a:r>
          </a:p>
        </p:txBody>
      </p:sp>
      <p:pic>
        <p:nvPicPr>
          <p:cNvPr id="44035" name="Picture 3" descr="C:\Documents and Settings\dell\My Documents\ARS\Propagation\images\Corolla-03-Original-77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C:\Documents and Settings\dell\My Documents\ARS\Propagation\images\BumbleBee-02-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152400" y="76200"/>
            <a:ext cx="5486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charset="0"/>
              </a:defRPr>
            </a:lvl1pPr>
            <a:lvl2pPr marL="800100" indent="-342900">
              <a:defRPr sz="1000" b="1">
                <a:solidFill>
                  <a:schemeClr val="tx1"/>
                </a:solidFill>
                <a:latin typeface="Times New Roman" charset="0"/>
              </a:defRPr>
            </a:lvl2pPr>
            <a:lvl3pPr marL="1257300" indent="-342900">
              <a:defRPr sz="1000" b="1">
                <a:solidFill>
                  <a:schemeClr val="tx1"/>
                </a:solidFill>
                <a:latin typeface="Times New Roman" charset="0"/>
              </a:defRPr>
            </a:lvl3pPr>
            <a:lvl4pPr marL="1714500" indent="-342900">
              <a:defRPr sz="1000" b="1">
                <a:solidFill>
                  <a:schemeClr val="tx1"/>
                </a:solidFill>
                <a:latin typeface="Times New Roman" charset="0"/>
              </a:defRPr>
            </a:lvl4pPr>
            <a:lvl5pPr marL="2171700" indent="-342900">
              <a:defRPr sz="1000" b="1">
                <a:solidFill>
                  <a:schemeClr val="tx1"/>
                </a:solidFill>
                <a:latin typeface="Times New Roman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US" altLang="en-US" sz="4000">
                <a:solidFill>
                  <a:schemeClr val="bg1"/>
                </a:solidFill>
              </a:rPr>
              <a:t>Keeping Bees Away</a:t>
            </a:r>
          </a:p>
        </p:txBody>
      </p:sp>
      <p:sp>
        <p:nvSpPr>
          <p:cNvPr id="252934" name="Text Box 6"/>
          <p:cNvSpPr txBox="1">
            <a:spLocks noChangeArrowheads="1"/>
          </p:cNvSpPr>
          <p:nvPr/>
        </p:nvSpPr>
        <p:spPr bwMode="auto">
          <a:xfrm>
            <a:off x="3810000" y="3657600"/>
            <a:ext cx="26971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charset="0"/>
              </a:defRPr>
            </a:lvl1pPr>
            <a:lvl2pPr marL="800100" indent="-342900">
              <a:defRPr sz="1000" b="1">
                <a:solidFill>
                  <a:schemeClr val="tx1"/>
                </a:solidFill>
                <a:latin typeface="Times New Roman" charset="0"/>
              </a:defRPr>
            </a:lvl2pPr>
            <a:lvl3pPr marL="1257300" indent="-342900">
              <a:defRPr sz="1000" b="1">
                <a:solidFill>
                  <a:schemeClr val="tx1"/>
                </a:solidFill>
                <a:latin typeface="Times New Roman" charset="0"/>
              </a:defRPr>
            </a:lvl3pPr>
            <a:lvl4pPr marL="1714500" indent="-342900">
              <a:defRPr sz="1000" b="1">
                <a:solidFill>
                  <a:schemeClr val="tx1"/>
                </a:solidFill>
                <a:latin typeface="Times New Roman" charset="0"/>
              </a:defRPr>
            </a:lvl4pPr>
            <a:lvl5pPr marL="2171700" indent="-342900">
              <a:defRPr sz="1000" b="1">
                <a:solidFill>
                  <a:schemeClr val="tx1"/>
                </a:solidFill>
                <a:latin typeface="Times New Roman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US" altLang="en-US" sz="4000">
                <a:solidFill>
                  <a:schemeClr val="bg1"/>
                </a:solidFill>
              </a:rPr>
              <a:t>Emasculate</a:t>
            </a:r>
          </a:p>
          <a:p>
            <a:pPr algn="ctr"/>
            <a:r>
              <a:rPr lang="en-US" altLang="en-US" sz="4000">
                <a:solidFill>
                  <a:schemeClr val="bg1"/>
                </a:solidFill>
              </a:rPr>
              <a:t> the Flower</a:t>
            </a:r>
          </a:p>
        </p:txBody>
      </p:sp>
      <p:cxnSp>
        <p:nvCxnSpPr>
          <p:cNvPr id="44039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9144000" cy="0"/>
          </a:xfrm>
          <a:prstGeom prst="lin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6932464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2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4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Emasculation</a:t>
            </a:r>
          </a:p>
        </p:txBody>
      </p:sp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152400" y="76200"/>
            <a:ext cx="5486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charset="0"/>
              </a:defRPr>
            </a:lvl1pPr>
            <a:lvl2pPr marL="800100" indent="-342900">
              <a:defRPr sz="1000" b="1">
                <a:solidFill>
                  <a:schemeClr val="tx1"/>
                </a:solidFill>
                <a:latin typeface="Times New Roman" charset="0"/>
              </a:defRPr>
            </a:lvl2pPr>
            <a:lvl3pPr marL="1257300" indent="-342900">
              <a:defRPr sz="1000" b="1">
                <a:solidFill>
                  <a:schemeClr val="tx1"/>
                </a:solidFill>
                <a:latin typeface="Times New Roman" charset="0"/>
              </a:defRPr>
            </a:lvl3pPr>
            <a:lvl4pPr marL="1714500" indent="-342900">
              <a:defRPr sz="1000" b="1">
                <a:solidFill>
                  <a:schemeClr val="tx1"/>
                </a:solidFill>
                <a:latin typeface="Times New Roman" charset="0"/>
              </a:defRPr>
            </a:lvl4pPr>
            <a:lvl5pPr marL="2171700" indent="-342900">
              <a:defRPr sz="1000" b="1">
                <a:solidFill>
                  <a:schemeClr val="tx1"/>
                </a:solidFill>
                <a:latin typeface="Times New Roman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US" altLang="en-US" sz="4000">
                <a:solidFill>
                  <a:schemeClr val="bg1"/>
                </a:solidFill>
              </a:rPr>
              <a:t>Keeping Bees Away</a:t>
            </a:r>
          </a:p>
        </p:txBody>
      </p:sp>
      <p:sp>
        <p:nvSpPr>
          <p:cNvPr id="45060" name="Text Box 6"/>
          <p:cNvSpPr txBox="1">
            <a:spLocks noChangeArrowheads="1"/>
          </p:cNvSpPr>
          <p:nvPr/>
        </p:nvSpPr>
        <p:spPr bwMode="auto">
          <a:xfrm>
            <a:off x="3810000" y="3657600"/>
            <a:ext cx="26971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charset="0"/>
              </a:defRPr>
            </a:lvl1pPr>
            <a:lvl2pPr marL="800100" indent="-342900">
              <a:defRPr sz="1000" b="1">
                <a:solidFill>
                  <a:schemeClr val="tx1"/>
                </a:solidFill>
                <a:latin typeface="Times New Roman" charset="0"/>
              </a:defRPr>
            </a:lvl2pPr>
            <a:lvl3pPr marL="1257300" indent="-342900">
              <a:defRPr sz="1000" b="1">
                <a:solidFill>
                  <a:schemeClr val="tx1"/>
                </a:solidFill>
                <a:latin typeface="Times New Roman" charset="0"/>
              </a:defRPr>
            </a:lvl3pPr>
            <a:lvl4pPr marL="1714500" indent="-342900">
              <a:defRPr sz="1000" b="1">
                <a:solidFill>
                  <a:schemeClr val="tx1"/>
                </a:solidFill>
                <a:latin typeface="Times New Roman" charset="0"/>
              </a:defRPr>
            </a:lvl4pPr>
            <a:lvl5pPr marL="2171700" indent="-342900">
              <a:defRPr sz="1000" b="1">
                <a:solidFill>
                  <a:schemeClr val="tx1"/>
                </a:solidFill>
                <a:latin typeface="Times New Roman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US" altLang="en-US" sz="4000">
                <a:solidFill>
                  <a:schemeClr val="bg1"/>
                </a:solidFill>
              </a:rPr>
              <a:t>Emasculate</a:t>
            </a:r>
          </a:p>
          <a:p>
            <a:pPr algn="ctr"/>
            <a:r>
              <a:rPr lang="en-US" altLang="en-US" sz="4000">
                <a:solidFill>
                  <a:schemeClr val="bg1"/>
                </a:solidFill>
              </a:rPr>
              <a:t> the Flower</a:t>
            </a:r>
          </a:p>
        </p:txBody>
      </p:sp>
      <p:pic>
        <p:nvPicPr>
          <p:cNvPr id="45061" name="Picture 7" descr="C:\Documents and Settings\dell\My Documents\ARS\Propagation\images\Corolla-03-stamens-77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800600" y="44450"/>
            <a:ext cx="4298950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charset="0"/>
              </a:defRPr>
            </a:lvl1pPr>
            <a:lvl2pPr marL="800100" indent="-342900">
              <a:defRPr sz="1000" b="1">
                <a:solidFill>
                  <a:schemeClr val="tx1"/>
                </a:solidFill>
                <a:latin typeface="Times New Roman" charset="0"/>
              </a:defRPr>
            </a:lvl2pPr>
            <a:lvl3pPr marL="1257300" indent="-342900">
              <a:defRPr sz="1000" b="1">
                <a:solidFill>
                  <a:schemeClr val="tx1"/>
                </a:solidFill>
                <a:latin typeface="Times New Roman" charset="0"/>
              </a:defRPr>
            </a:lvl3pPr>
            <a:lvl4pPr marL="1714500" indent="-342900">
              <a:defRPr sz="1000" b="1">
                <a:solidFill>
                  <a:schemeClr val="tx1"/>
                </a:solidFill>
                <a:latin typeface="Times New Roman" charset="0"/>
              </a:defRPr>
            </a:lvl4pPr>
            <a:lvl5pPr marL="2171700" indent="-342900">
              <a:defRPr sz="1000" b="1">
                <a:solidFill>
                  <a:schemeClr val="tx1"/>
                </a:solidFill>
                <a:latin typeface="Times New Roman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defRPr/>
            </a:pPr>
            <a:r>
              <a:rPr lang="en-US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Remove the Corolla  </a:t>
            </a:r>
          </a:p>
        </p:txBody>
      </p:sp>
      <p:cxnSp>
        <p:nvCxnSpPr>
          <p:cNvPr id="45063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9144000" cy="0"/>
          </a:xfrm>
          <a:prstGeom prst="lin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566516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Emasculation</a:t>
            </a:r>
          </a:p>
        </p:txBody>
      </p:sp>
      <p:sp>
        <p:nvSpPr>
          <p:cNvPr id="46083" name="Text Box 6"/>
          <p:cNvSpPr txBox="1">
            <a:spLocks noChangeArrowheads="1"/>
          </p:cNvSpPr>
          <p:nvPr/>
        </p:nvSpPr>
        <p:spPr bwMode="auto">
          <a:xfrm>
            <a:off x="3810000" y="3657600"/>
            <a:ext cx="26971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charset="0"/>
              </a:defRPr>
            </a:lvl1pPr>
            <a:lvl2pPr marL="800100" indent="-342900">
              <a:defRPr sz="1000" b="1">
                <a:solidFill>
                  <a:schemeClr val="tx1"/>
                </a:solidFill>
                <a:latin typeface="Times New Roman" charset="0"/>
              </a:defRPr>
            </a:lvl2pPr>
            <a:lvl3pPr marL="1257300" indent="-342900">
              <a:defRPr sz="1000" b="1">
                <a:solidFill>
                  <a:schemeClr val="tx1"/>
                </a:solidFill>
                <a:latin typeface="Times New Roman" charset="0"/>
              </a:defRPr>
            </a:lvl3pPr>
            <a:lvl4pPr marL="1714500" indent="-342900">
              <a:defRPr sz="1000" b="1">
                <a:solidFill>
                  <a:schemeClr val="tx1"/>
                </a:solidFill>
                <a:latin typeface="Times New Roman" charset="0"/>
              </a:defRPr>
            </a:lvl4pPr>
            <a:lvl5pPr marL="2171700" indent="-342900">
              <a:defRPr sz="1000" b="1">
                <a:solidFill>
                  <a:schemeClr val="tx1"/>
                </a:solidFill>
                <a:latin typeface="Times New Roman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US" altLang="en-US" sz="4000">
                <a:solidFill>
                  <a:schemeClr val="bg1"/>
                </a:solidFill>
              </a:rPr>
              <a:t>Emasculate</a:t>
            </a:r>
          </a:p>
          <a:p>
            <a:pPr algn="ctr"/>
            <a:r>
              <a:rPr lang="en-US" altLang="en-US" sz="4000">
                <a:solidFill>
                  <a:schemeClr val="bg1"/>
                </a:solidFill>
              </a:rPr>
              <a:t> the Flower</a:t>
            </a:r>
          </a:p>
        </p:txBody>
      </p:sp>
      <p:pic>
        <p:nvPicPr>
          <p:cNvPr id="46084" name="Picture 8" descr="C:\Documents and Settings\dell\My Documents\ARS\Propagation\images\Corolla-03-No-stamens-77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7" name="Text Box 9"/>
          <p:cNvSpPr txBox="1">
            <a:spLocks noChangeArrowheads="1"/>
          </p:cNvSpPr>
          <p:nvPr/>
        </p:nvSpPr>
        <p:spPr bwMode="auto">
          <a:xfrm>
            <a:off x="4800600" y="44450"/>
            <a:ext cx="4298950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charset="0"/>
              </a:defRPr>
            </a:lvl1pPr>
            <a:lvl2pPr marL="800100" indent="-342900">
              <a:defRPr sz="1000" b="1">
                <a:solidFill>
                  <a:schemeClr val="tx1"/>
                </a:solidFill>
                <a:latin typeface="Times New Roman" charset="0"/>
              </a:defRPr>
            </a:lvl2pPr>
            <a:lvl3pPr marL="1257300" indent="-342900">
              <a:defRPr sz="1000" b="1">
                <a:solidFill>
                  <a:schemeClr val="tx1"/>
                </a:solidFill>
                <a:latin typeface="Times New Roman" charset="0"/>
              </a:defRPr>
            </a:lvl3pPr>
            <a:lvl4pPr marL="1714500" indent="-342900">
              <a:defRPr sz="1000" b="1">
                <a:solidFill>
                  <a:schemeClr val="tx1"/>
                </a:solidFill>
                <a:latin typeface="Times New Roman" charset="0"/>
              </a:defRPr>
            </a:lvl4pPr>
            <a:lvl5pPr marL="2171700" indent="-342900">
              <a:defRPr sz="1000" b="1">
                <a:solidFill>
                  <a:schemeClr val="tx1"/>
                </a:solidFill>
                <a:latin typeface="Times New Roman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defRPr/>
            </a:pPr>
            <a:r>
              <a:rPr lang="en-US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Remove the Corolla  </a:t>
            </a:r>
          </a:p>
        </p:txBody>
      </p:sp>
      <p:sp>
        <p:nvSpPr>
          <p:cNvPr id="252938" name="Text Box 10"/>
          <p:cNvSpPr txBox="1">
            <a:spLocks noChangeArrowheads="1"/>
          </p:cNvSpPr>
          <p:nvPr/>
        </p:nvSpPr>
        <p:spPr bwMode="auto">
          <a:xfrm>
            <a:off x="4724400" y="654050"/>
            <a:ext cx="4634602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charset="0"/>
              </a:defRPr>
            </a:lvl1pPr>
            <a:lvl2pPr marL="800100" indent="-342900">
              <a:defRPr sz="1000" b="1">
                <a:solidFill>
                  <a:schemeClr val="tx1"/>
                </a:solidFill>
                <a:latin typeface="Times New Roman" charset="0"/>
              </a:defRPr>
            </a:lvl2pPr>
            <a:lvl3pPr marL="1257300" indent="-342900">
              <a:defRPr sz="1000" b="1">
                <a:solidFill>
                  <a:schemeClr val="tx1"/>
                </a:solidFill>
                <a:latin typeface="Times New Roman" charset="0"/>
              </a:defRPr>
            </a:lvl3pPr>
            <a:lvl4pPr marL="1714500" indent="-342900">
              <a:defRPr sz="1000" b="1">
                <a:solidFill>
                  <a:schemeClr val="tx1"/>
                </a:solidFill>
                <a:latin typeface="Times New Roman" charset="0"/>
              </a:defRPr>
            </a:lvl4pPr>
            <a:lvl5pPr marL="2171700" indent="-342900">
              <a:defRPr sz="1000" b="1">
                <a:solidFill>
                  <a:schemeClr val="tx1"/>
                </a:solidFill>
                <a:latin typeface="Times New Roman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defRPr/>
            </a:pPr>
            <a:r>
              <a:rPr lang="en-US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Remove the  </a:t>
            </a:r>
            <a:r>
              <a:rPr lang="en-US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Stamens  </a:t>
            </a:r>
          </a:p>
        </p:txBody>
      </p:sp>
      <p:cxnSp>
        <p:nvCxnSpPr>
          <p:cNvPr id="46087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0" cy="0"/>
          </a:xfrm>
          <a:prstGeom prst="lin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772615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2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Emasculation</a:t>
            </a:r>
          </a:p>
        </p:txBody>
      </p:sp>
      <p:sp>
        <p:nvSpPr>
          <p:cNvPr id="47107" name="Text Box 6"/>
          <p:cNvSpPr txBox="1">
            <a:spLocks noChangeArrowheads="1"/>
          </p:cNvSpPr>
          <p:nvPr/>
        </p:nvSpPr>
        <p:spPr bwMode="auto">
          <a:xfrm>
            <a:off x="3810000" y="3657600"/>
            <a:ext cx="26971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charset="0"/>
              </a:defRPr>
            </a:lvl1pPr>
            <a:lvl2pPr marL="800100" indent="-342900">
              <a:defRPr sz="1000" b="1">
                <a:solidFill>
                  <a:schemeClr val="tx1"/>
                </a:solidFill>
                <a:latin typeface="Times New Roman" charset="0"/>
              </a:defRPr>
            </a:lvl2pPr>
            <a:lvl3pPr marL="1257300" indent="-342900">
              <a:defRPr sz="1000" b="1">
                <a:solidFill>
                  <a:schemeClr val="tx1"/>
                </a:solidFill>
                <a:latin typeface="Times New Roman" charset="0"/>
              </a:defRPr>
            </a:lvl3pPr>
            <a:lvl4pPr marL="1714500" indent="-342900">
              <a:defRPr sz="1000" b="1">
                <a:solidFill>
                  <a:schemeClr val="tx1"/>
                </a:solidFill>
                <a:latin typeface="Times New Roman" charset="0"/>
              </a:defRPr>
            </a:lvl4pPr>
            <a:lvl5pPr marL="2171700" indent="-342900">
              <a:defRPr sz="1000" b="1">
                <a:solidFill>
                  <a:schemeClr val="tx1"/>
                </a:solidFill>
                <a:latin typeface="Times New Roman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US" altLang="en-US" sz="4000">
                <a:solidFill>
                  <a:schemeClr val="bg1"/>
                </a:solidFill>
              </a:rPr>
              <a:t>Emasculate</a:t>
            </a:r>
          </a:p>
          <a:p>
            <a:pPr algn="ctr"/>
            <a:r>
              <a:rPr lang="en-US" altLang="en-US" sz="4000">
                <a:solidFill>
                  <a:schemeClr val="bg1"/>
                </a:solidFill>
              </a:rPr>
              <a:t> the Flower</a:t>
            </a:r>
          </a:p>
        </p:txBody>
      </p:sp>
      <p:pic>
        <p:nvPicPr>
          <p:cNvPr id="47108" name="Picture 11" descr="C:\Documents and Settings\dell\My Documents\ARS\Propagation\images\Corolla-03-Pollinating-77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40" name="Text Box 12"/>
          <p:cNvSpPr txBox="1">
            <a:spLocks noChangeArrowheads="1"/>
          </p:cNvSpPr>
          <p:nvPr/>
        </p:nvSpPr>
        <p:spPr bwMode="auto">
          <a:xfrm>
            <a:off x="5746750" y="0"/>
            <a:ext cx="3856038" cy="646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charset="0"/>
              </a:defRPr>
            </a:lvl1pPr>
            <a:lvl2pPr marL="800100" indent="-342900">
              <a:defRPr sz="1000" b="1">
                <a:solidFill>
                  <a:schemeClr val="tx1"/>
                </a:solidFill>
                <a:latin typeface="Times New Roman" charset="0"/>
              </a:defRPr>
            </a:lvl2pPr>
            <a:lvl3pPr marL="1257300" indent="-342900">
              <a:defRPr sz="1000" b="1">
                <a:solidFill>
                  <a:schemeClr val="tx1"/>
                </a:solidFill>
                <a:latin typeface="Times New Roman" charset="0"/>
              </a:defRPr>
            </a:lvl3pPr>
            <a:lvl4pPr marL="1714500" indent="-342900">
              <a:defRPr sz="1000" b="1">
                <a:solidFill>
                  <a:schemeClr val="tx1"/>
                </a:solidFill>
                <a:latin typeface="Times New Roman" charset="0"/>
              </a:defRPr>
            </a:lvl4pPr>
            <a:lvl5pPr marL="2171700" indent="-342900">
              <a:defRPr sz="1000" b="1">
                <a:solidFill>
                  <a:schemeClr val="tx1"/>
                </a:solidFill>
                <a:latin typeface="Times New Roman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defRPr/>
            </a:pPr>
            <a:r>
              <a:rPr lang="en-US" altLang="en-US" sz="36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the Cross     </a:t>
            </a:r>
          </a:p>
        </p:txBody>
      </p:sp>
      <p:cxnSp>
        <p:nvCxnSpPr>
          <p:cNvPr id="47110" name="Straight Connector 12"/>
          <p:cNvCxnSpPr>
            <a:cxnSpLocks noChangeShapeType="1"/>
          </p:cNvCxnSpPr>
          <p:nvPr/>
        </p:nvCxnSpPr>
        <p:spPr bwMode="auto">
          <a:xfrm>
            <a:off x="0" y="0"/>
            <a:ext cx="9144000" cy="0"/>
          </a:xfrm>
          <a:prstGeom prst="lin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5561132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2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Emasculation</a:t>
            </a:r>
          </a:p>
        </p:txBody>
      </p:sp>
      <p:sp>
        <p:nvSpPr>
          <p:cNvPr id="48131" name="Text Box 6"/>
          <p:cNvSpPr txBox="1">
            <a:spLocks noChangeArrowheads="1"/>
          </p:cNvSpPr>
          <p:nvPr/>
        </p:nvSpPr>
        <p:spPr bwMode="auto">
          <a:xfrm>
            <a:off x="3810000" y="3657600"/>
            <a:ext cx="26971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charset="0"/>
              </a:defRPr>
            </a:lvl1pPr>
            <a:lvl2pPr marL="800100" indent="-342900">
              <a:defRPr sz="1000" b="1">
                <a:solidFill>
                  <a:schemeClr val="tx1"/>
                </a:solidFill>
                <a:latin typeface="Times New Roman" charset="0"/>
              </a:defRPr>
            </a:lvl2pPr>
            <a:lvl3pPr marL="1257300" indent="-342900">
              <a:defRPr sz="1000" b="1">
                <a:solidFill>
                  <a:schemeClr val="tx1"/>
                </a:solidFill>
                <a:latin typeface="Times New Roman" charset="0"/>
              </a:defRPr>
            </a:lvl3pPr>
            <a:lvl4pPr marL="1714500" indent="-342900">
              <a:defRPr sz="1000" b="1">
                <a:solidFill>
                  <a:schemeClr val="tx1"/>
                </a:solidFill>
                <a:latin typeface="Times New Roman" charset="0"/>
              </a:defRPr>
            </a:lvl4pPr>
            <a:lvl5pPr marL="2171700" indent="-342900">
              <a:defRPr sz="1000" b="1">
                <a:solidFill>
                  <a:schemeClr val="tx1"/>
                </a:solidFill>
                <a:latin typeface="Times New Roman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US" altLang="en-US" sz="4000">
                <a:solidFill>
                  <a:schemeClr val="bg1"/>
                </a:solidFill>
              </a:rPr>
              <a:t>Emasculate</a:t>
            </a:r>
          </a:p>
          <a:p>
            <a:pPr algn="ctr"/>
            <a:r>
              <a:rPr lang="en-US" altLang="en-US" sz="4000">
                <a:solidFill>
                  <a:schemeClr val="bg1"/>
                </a:solidFill>
              </a:rPr>
              <a:t> the Flower</a:t>
            </a:r>
          </a:p>
        </p:txBody>
      </p:sp>
      <p:pic>
        <p:nvPicPr>
          <p:cNvPr id="48132" name="Picture 13" descr="C:\Documents and Settings\dell\My Documents\ARS\Propagation\images\Corolla-03-PlasticBag-77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42" name="Text Box 14"/>
          <p:cNvSpPr txBox="1">
            <a:spLocks noChangeArrowheads="1"/>
          </p:cNvSpPr>
          <p:nvPr/>
        </p:nvSpPr>
        <p:spPr bwMode="auto">
          <a:xfrm>
            <a:off x="4419600" y="39688"/>
            <a:ext cx="4792663" cy="6461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Cover with Plastic Bag </a:t>
            </a:r>
          </a:p>
        </p:txBody>
      </p:sp>
      <p:cxnSp>
        <p:nvCxnSpPr>
          <p:cNvPr id="48134" name="Straight Connector 14"/>
          <p:cNvCxnSpPr>
            <a:cxnSpLocks noChangeShapeType="1"/>
          </p:cNvCxnSpPr>
          <p:nvPr/>
        </p:nvCxnSpPr>
        <p:spPr bwMode="auto">
          <a:xfrm>
            <a:off x="0" y="0"/>
            <a:ext cx="9144000" cy="0"/>
          </a:xfrm>
          <a:prstGeom prst="lin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291518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2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Seed Pods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2996" name="Picture 4" descr="C:\Documents and Settings\dell\My Documents\ARS\Propagation\images\SeedPods-87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997" name="Text Box 5"/>
          <p:cNvSpPr txBox="1">
            <a:spLocks noChangeArrowheads="1"/>
          </p:cNvSpPr>
          <p:nvPr/>
        </p:nvSpPr>
        <p:spPr bwMode="auto">
          <a:xfrm>
            <a:off x="76200" y="0"/>
            <a:ext cx="5029200" cy="641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Seed Pod Development</a:t>
            </a:r>
          </a:p>
        </p:txBody>
      </p:sp>
      <p:sp>
        <p:nvSpPr>
          <p:cNvPr id="212998" name="Text Box 6"/>
          <p:cNvSpPr txBox="1">
            <a:spLocks noChangeArrowheads="1"/>
          </p:cNvSpPr>
          <p:nvPr/>
        </p:nvSpPr>
        <p:spPr bwMode="auto">
          <a:xfrm>
            <a:off x="304800" y="2133600"/>
            <a:ext cx="2209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Successful</a:t>
            </a:r>
          </a:p>
        </p:txBody>
      </p:sp>
      <p:sp>
        <p:nvSpPr>
          <p:cNvPr id="212999" name="Line 7"/>
          <p:cNvSpPr>
            <a:spLocks noChangeShapeType="1"/>
          </p:cNvSpPr>
          <p:nvPr/>
        </p:nvSpPr>
        <p:spPr bwMode="auto">
          <a:xfrm>
            <a:off x="2286000" y="2590800"/>
            <a:ext cx="9144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0" name="Oval 8"/>
          <p:cNvSpPr>
            <a:spLocks noChangeArrowheads="1"/>
          </p:cNvSpPr>
          <p:nvPr/>
        </p:nvSpPr>
        <p:spPr bwMode="auto">
          <a:xfrm>
            <a:off x="2743200" y="2286000"/>
            <a:ext cx="2133600" cy="22098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01" name="Text Box 9"/>
          <p:cNvSpPr txBox="1">
            <a:spLocks noChangeArrowheads="1"/>
          </p:cNvSpPr>
          <p:nvPr/>
        </p:nvSpPr>
        <p:spPr bwMode="auto">
          <a:xfrm>
            <a:off x="6019800" y="304800"/>
            <a:ext cx="2209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Seeds</a:t>
            </a:r>
          </a:p>
        </p:txBody>
      </p:sp>
      <p:sp>
        <p:nvSpPr>
          <p:cNvPr id="213002" name="Line 10"/>
          <p:cNvSpPr>
            <a:spLocks noChangeShapeType="1"/>
          </p:cNvSpPr>
          <p:nvPr/>
        </p:nvSpPr>
        <p:spPr bwMode="auto">
          <a:xfrm flipH="1">
            <a:off x="5562600" y="762000"/>
            <a:ext cx="4572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3" name="Oval 11"/>
          <p:cNvSpPr>
            <a:spLocks noChangeArrowheads="1"/>
          </p:cNvSpPr>
          <p:nvPr/>
        </p:nvSpPr>
        <p:spPr bwMode="auto">
          <a:xfrm>
            <a:off x="4495800" y="1066800"/>
            <a:ext cx="1219200" cy="12192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05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2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2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3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3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3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13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7" grpId="0"/>
      <p:bldP spid="212998" grpId="0" autoUpdateAnimBg="0"/>
      <p:bldP spid="212999" grpId="0" animBg="1"/>
      <p:bldP spid="213000" grpId="0" animBg="1"/>
      <p:bldP spid="213001" grpId="0" autoUpdateAnimBg="0"/>
      <p:bldP spid="213002" grpId="0" animBg="1"/>
      <p:bldP spid="21300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Where to Get Seed</a:t>
            </a: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517525" y="1066800"/>
            <a:ext cx="170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CCFF99"/>
                </a:solidFill>
                <a:latin typeface="Times New Roman" charset="0"/>
              </a:rPr>
              <a:t>Sources</a:t>
            </a:r>
          </a:p>
        </p:txBody>
      </p:sp>
      <p:sp>
        <p:nvSpPr>
          <p:cNvPr id="28676" name="Text Box 3"/>
          <p:cNvSpPr txBox="1">
            <a:spLocks noChangeArrowheads="1"/>
          </p:cNvSpPr>
          <p:nvPr/>
        </p:nvSpPr>
        <p:spPr bwMode="auto">
          <a:xfrm>
            <a:off x="669925" y="1676400"/>
            <a:ext cx="2343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0">
                <a:latin typeface="Times New Roman" charset="0"/>
              </a:rPr>
              <a:t>1. Plants in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0">
                <a:latin typeface="Times New Roman" charset="0"/>
              </a:rPr>
              <a:t>    the Wild</a:t>
            </a:r>
          </a:p>
        </p:txBody>
      </p:sp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666750" y="2743200"/>
            <a:ext cx="36004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0">
                <a:latin typeface="Times New Roman" charset="0"/>
              </a:rPr>
              <a:t>2. Open Pollinated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0">
                <a:latin typeface="Times New Roman" charset="0"/>
              </a:rPr>
              <a:t>    Garden Sources</a:t>
            </a:r>
          </a:p>
        </p:txBody>
      </p:sp>
      <p:sp>
        <p:nvSpPr>
          <p:cNvPr id="28678" name="Text Box 8"/>
          <p:cNvSpPr txBox="1">
            <a:spLocks noChangeArrowheads="1"/>
          </p:cNvSpPr>
          <p:nvPr/>
        </p:nvSpPr>
        <p:spPr bwMode="auto">
          <a:xfrm>
            <a:off x="685800" y="3962400"/>
            <a:ext cx="2597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0">
                <a:latin typeface="Times New Roman" charset="0"/>
              </a:rPr>
              <a:t>3. Controlled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0">
                <a:latin typeface="Times New Roman" charset="0"/>
              </a:rPr>
              <a:t>    Crosses</a:t>
            </a:r>
          </a:p>
        </p:txBody>
      </p:sp>
      <p:sp>
        <p:nvSpPr>
          <p:cNvPr id="28679" name="Text Box 14"/>
          <p:cNvSpPr txBox="1">
            <a:spLocks noChangeArrowheads="1"/>
          </p:cNvSpPr>
          <p:nvPr/>
        </p:nvSpPr>
        <p:spPr bwMode="auto">
          <a:xfrm>
            <a:off x="685800" y="5105400"/>
            <a:ext cx="33972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0" dirty="0">
                <a:latin typeface="Times New Roman" charset="0"/>
              </a:rPr>
              <a:t>4. ARS &amp; ASA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0" dirty="0">
                <a:latin typeface="Times New Roman" charset="0"/>
              </a:rPr>
              <a:t>  Seed Exchanges</a:t>
            </a:r>
          </a:p>
        </p:txBody>
      </p:sp>
      <p:pic>
        <p:nvPicPr>
          <p:cNvPr id="28680" name="Picture 17" descr="C:\Documents and Settings\dell\My Documents\ARS\Propagation\images\SeedExchange-8743-12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1600"/>
            <a:ext cx="3889375" cy="5181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Where to Get Seed</a:t>
            </a:r>
          </a:p>
        </p:txBody>
      </p:sp>
      <p:pic>
        <p:nvPicPr>
          <p:cNvPr id="29699" name="Picture 9" descr="C:\Documents and Settings\dell\My Documents\ARS\Propagation\images\SeedExchange-2008-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6" name="Text Box 10"/>
          <p:cNvSpPr txBox="1">
            <a:spLocks noChangeArrowheads="1"/>
          </p:cNvSpPr>
          <p:nvPr/>
        </p:nvSpPr>
        <p:spPr bwMode="auto">
          <a:xfrm>
            <a:off x="3810000" y="4286250"/>
            <a:ext cx="44497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Times New Roman" charset="0"/>
              </a:rPr>
              <a:t>Potomac Valley Chapter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Times New Roman" charset="0"/>
              </a:rPr>
              <a:t>Seed Exchange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Raising Plants from Seed</a:t>
            </a:r>
          </a:p>
        </p:txBody>
      </p:sp>
      <p:sp>
        <p:nvSpPr>
          <p:cNvPr id="390148" name="Text Box 4"/>
          <p:cNvSpPr txBox="1">
            <a:spLocks noChangeArrowheads="1"/>
          </p:cNvSpPr>
          <p:nvPr/>
        </p:nvSpPr>
        <p:spPr bwMode="auto">
          <a:xfrm>
            <a:off x="4267200" y="1447800"/>
            <a:ext cx="472440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latin typeface="Times New Roman" charset="0"/>
              </a:rPr>
              <a:t>Although some primitive plants like ferns and mosses reproduce by spores, most plants reproduce by seed. </a:t>
            </a:r>
            <a:r>
              <a:rPr lang="en-US" altLang="en-US">
                <a:solidFill>
                  <a:schemeClr val="bg1"/>
                </a:solidFill>
                <a:latin typeface="Times New Roman" charset="0"/>
              </a:rPr>
              <a:t>.</a:t>
            </a:r>
            <a:endParaRPr lang="en-US" altLang="en-US">
              <a:latin typeface="Times New Roman" charset="0"/>
            </a:endParaRPr>
          </a:p>
        </p:txBody>
      </p:sp>
      <p:pic>
        <p:nvPicPr>
          <p:cNvPr id="14340" name="Picture 5" descr="C:\Documents and Settings\HP_Administrator\My Documents\ARS\ARS-Regional2009-Germany2010\Photography\images\temp\Ferns-Mosses-1114-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1295400"/>
            <a:ext cx="3497262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0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148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Seed Preparation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33400" y="1676400"/>
            <a:ext cx="31829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b="0">
                <a:latin typeface="Times New Roman" charset="0"/>
              </a:rPr>
              <a:t>Collect capsules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>
                <a:latin typeface="Times New Roman" charset="0"/>
              </a:rPr>
              <a:t>    in late fall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17525" y="1066800"/>
            <a:ext cx="2216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CCFF99"/>
                </a:solidFill>
                <a:latin typeface="Times New Roman" charset="0"/>
              </a:rPr>
              <a:t>Procedure</a:t>
            </a:r>
          </a:p>
        </p:txBody>
      </p:sp>
      <p:pic>
        <p:nvPicPr>
          <p:cNvPr id="30725" name="Picture 11" descr="Seedpods-02-5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143000"/>
            <a:ext cx="4800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Seed Preparation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533400" y="1676400"/>
            <a:ext cx="31829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b="0">
                <a:latin typeface="Times New Roman" charset="0"/>
              </a:rPr>
              <a:t>Collect capsules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>
                <a:latin typeface="Times New Roman" charset="0"/>
              </a:rPr>
              <a:t>    in late fall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517525" y="1066800"/>
            <a:ext cx="2216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CCFF99"/>
                </a:solidFill>
                <a:latin typeface="Times New Roman" charset="0"/>
              </a:rPr>
              <a:t>Procedure</a:t>
            </a:r>
          </a:p>
        </p:txBody>
      </p:sp>
      <p:pic>
        <p:nvPicPr>
          <p:cNvPr id="31749" name="Picture 8" descr="C:\Documents and Settings\Donald Hyatt\My Documents\Nursery\CharlotteTalk-images\CalendulaceumSeedpods-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143000"/>
            <a:ext cx="4800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 Box 5"/>
          <p:cNvSpPr txBox="1">
            <a:spLocks noChangeArrowheads="1"/>
          </p:cNvSpPr>
          <p:nvPr/>
        </p:nvSpPr>
        <p:spPr bwMode="auto">
          <a:xfrm>
            <a:off x="533400" y="2743200"/>
            <a:ext cx="3289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>
                <a:latin typeface="Times New Roman" charset="0"/>
              </a:rPr>
              <a:t>2. When dry, crack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>
                <a:latin typeface="Times New Roman" charset="0"/>
              </a:rPr>
              <a:t>    open capsules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Seed Preparation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33400" y="1676400"/>
            <a:ext cx="31829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b="0">
                <a:latin typeface="Times New Roman" charset="0"/>
              </a:rPr>
              <a:t>Collect capsules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>
                <a:latin typeface="Times New Roman" charset="0"/>
              </a:rPr>
              <a:t>    in late fall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517525" y="1066800"/>
            <a:ext cx="2216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CCFF99"/>
                </a:solidFill>
                <a:latin typeface="Times New Roman" charset="0"/>
              </a:rPr>
              <a:t>Procedure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533400" y="2743200"/>
            <a:ext cx="3289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>
                <a:latin typeface="Times New Roman" charset="0"/>
              </a:rPr>
              <a:t>2. When dry, crack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>
                <a:latin typeface="Times New Roman" charset="0"/>
              </a:rPr>
              <a:t>    open capsules</a:t>
            </a:r>
          </a:p>
        </p:txBody>
      </p:sp>
      <p:pic>
        <p:nvPicPr>
          <p:cNvPr id="32774" name="Picture 9" descr="C:\Documents and Settings\Donald Hyatt\My Documents\Nursery\CharlotteTalk-images\Seed-PlierCrop-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143000"/>
            <a:ext cx="4800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Seed Preparation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533400" y="1676400"/>
            <a:ext cx="31829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b="0">
                <a:latin typeface="Times New Roman" charset="0"/>
              </a:rPr>
              <a:t>Collect capsules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>
                <a:latin typeface="Times New Roman" charset="0"/>
              </a:rPr>
              <a:t>    in late fall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517525" y="1066800"/>
            <a:ext cx="2216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CCFF99"/>
                </a:solidFill>
                <a:latin typeface="Times New Roman" charset="0"/>
              </a:rPr>
              <a:t>Procedure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533400" y="2743200"/>
            <a:ext cx="3289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>
                <a:latin typeface="Times New Roman" charset="0"/>
              </a:rPr>
              <a:t>2. When dry, crack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>
                <a:latin typeface="Times New Roman" charset="0"/>
              </a:rPr>
              <a:t>    open capsules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533400" y="3810000"/>
            <a:ext cx="29178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>
                <a:latin typeface="Times New Roman" charset="0"/>
              </a:rPr>
              <a:t>3. Separate seed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>
                <a:latin typeface="Times New Roman" charset="0"/>
              </a:rPr>
              <a:t>    from chaff</a:t>
            </a:r>
            <a:endParaRPr lang="en-US" altLang="en-US" i="1">
              <a:latin typeface="Times New Roman" charset="0"/>
            </a:endParaRPr>
          </a:p>
        </p:txBody>
      </p:sp>
      <p:pic>
        <p:nvPicPr>
          <p:cNvPr id="33799" name="Picture 10" descr="C:\Documents and Settings\Donald Hyatt\My Documents\Nursery\CharlotteTalk-images\SeedScreen-01-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143000"/>
            <a:ext cx="4800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28600" y="4800600"/>
            <a:ext cx="8610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solidFill>
                  <a:srgbClr val="FFFF99"/>
                </a:solidFill>
                <a:latin typeface="Times New Roman" charset="0"/>
              </a:rPr>
              <a:t>Note:  This approach does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solidFill>
                  <a:srgbClr val="FFFF99"/>
                </a:solidFill>
                <a:latin typeface="Times New Roman" charset="0"/>
              </a:rPr>
              <a:t>create a lot of chaff . The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solidFill>
                  <a:srgbClr val="FFFF99"/>
                </a:solidFill>
                <a:latin typeface="Times New Roman" charset="0"/>
              </a:rPr>
              <a:t>debris is hard to remove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solidFill>
                  <a:srgbClr val="FFFF99"/>
                </a:solidFill>
                <a:latin typeface="Times New Roman" charset="0"/>
              </a:rPr>
              <a:t>and may become moldy, spreading to the seedlings.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7" descr="01-Seeds-4750-12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518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6106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4000" b="1" smtClean="0">
                <a:solidFill>
                  <a:srgbClr val="CCFF99"/>
                </a:solidFill>
                <a:effectLst/>
                <a:latin typeface="Times New Roman" charset="0"/>
              </a:rPr>
              <a:t>Alternative Seed Cleaning Method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156200" y="914400"/>
            <a:ext cx="2692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Times New Roman" charset="0"/>
              </a:rPr>
              <a:t>Clean one pod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Times New Roman" charset="0"/>
              </a:rPr>
              <a:t>at a time!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6106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4000" b="1" smtClean="0">
                <a:solidFill>
                  <a:srgbClr val="CCFF99"/>
                </a:solidFill>
                <a:effectLst/>
                <a:latin typeface="Times New Roman" charset="0"/>
              </a:rPr>
              <a:t>Alternative Seed Cleaning Method</a:t>
            </a:r>
          </a:p>
        </p:txBody>
      </p:sp>
      <p:pic>
        <p:nvPicPr>
          <p:cNvPr id="35843" name="Picture 3" descr="02-Seeds-4759-12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518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5156200" y="914400"/>
            <a:ext cx="2692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Times New Roman" charset="0"/>
              </a:rPr>
              <a:t>Clean one pod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Times New Roman" charset="0"/>
              </a:rPr>
              <a:t>at a time!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429000" y="5538788"/>
            <a:ext cx="3810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i="1">
                <a:solidFill>
                  <a:schemeClr val="bg1"/>
                </a:solidFill>
                <a:latin typeface="Times New Roman" charset="0"/>
              </a:rPr>
              <a:t>R. calendulaceum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03-Seeds-4732-12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685800" y="381000"/>
            <a:ext cx="68643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Times New Roman" charset="0"/>
              </a:rPr>
              <a:t>Most seedpods have multiple channels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Times New Roman" charset="0"/>
              </a:rPr>
              <a:t>  surrounding a central shaft.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71600" y="4876800"/>
            <a:ext cx="1665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Channel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93838" y="3200400"/>
            <a:ext cx="1117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Shaft</a:t>
            </a:r>
          </a:p>
        </p:txBody>
      </p:sp>
      <p:cxnSp>
        <p:nvCxnSpPr>
          <p:cNvPr id="10" name="Straight Arrow Connector 9"/>
          <p:cNvCxnSpPr>
            <a:cxnSpLocks noChangeShapeType="1"/>
            <a:stCxn id="8" idx="3"/>
          </p:cNvCxnSpPr>
          <p:nvPr/>
        </p:nvCxnSpPr>
        <p:spPr bwMode="auto">
          <a:xfrm>
            <a:off x="2611438" y="3492500"/>
            <a:ext cx="1274762" cy="88900"/>
          </a:xfrm>
          <a:prstGeom prst="straightConnector1">
            <a:avLst/>
          </a:prstGeom>
          <a:noFill/>
          <a:ln w="28575" algn="ctr">
            <a:solidFill>
              <a:schemeClr val="bg2">
                <a:lumMod val="90000"/>
                <a:lumOff val="10000"/>
              </a:schemeClr>
            </a:solidFill>
            <a:round/>
            <a:headEnd/>
            <a:tailEnd type="arrow" w="med" len="med"/>
          </a:ln>
        </p:spPr>
      </p:cxn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V="1">
            <a:off x="2971800" y="4191000"/>
            <a:ext cx="1600200" cy="914400"/>
          </a:xfrm>
          <a:prstGeom prst="straightConnector1">
            <a:avLst/>
          </a:prstGeom>
          <a:noFill/>
          <a:ln w="28575" algn="ctr">
            <a:solidFill>
              <a:schemeClr val="accent1">
                <a:lumMod val="75000"/>
              </a:schemeClr>
            </a:solidFill>
            <a:round/>
            <a:headEnd/>
            <a:tailEnd type="arrow" w="med" len="med"/>
          </a:ln>
        </p:spPr>
      </p:cxnSp>
      <p:sp>
        <p:nvSpPr>
          <p:cNvPr id="13" name="Freeform 12"/>
          <p:cNvSpPr/>
          <p:nvPr/>
        </p:nvSpPr>
        <p:spPr bwMode="auto">
          <a:xfrm>
            <a:off x="3784600" y="3038475"/>
            <a:ext cx="1425575" cy="731838"/>
          </a:xfrm>
          <a:custGeom>
            <a:avLst/>
            <a:gdLst>
              <a:gd name="connsiteX0" fmla="*/ 1425246 w 1425246"/>
              <a:gd name="connsiteY0" fmla="*/ 23813 h 732014"/>
              <a:gd name="connsiteX1" fmla="*/ 1406196 w 1425246"/>
              <a:gd name="connsiteY1" fmla="*/ 52388 h 732014"/>
              <a:gd name="connsiteX2" fmla="*/ 1377621 w 1425246"/>
              <a:gd name="connsiteY2" fmla="*/ 71438 h 732014"/>
              <a:gd name="connsiteX3" fmla="*/ 1368096 w 1425246"/>
              <a:gd name="connsiteY3" fmla="*/ 85725 h 732014"/>
              <a:gd name="connsiteX4" fmla="*/ 1363334 w 1425246"/>
              <a:gd name="connsiteY4" fmla="*/ 142875 h 732014"/>
              <a:gd name="connsiteX5" fmla="*/ 1334759 w 1425246"/>
              <a:gd name="connsiteY5" fmla="*/ 161925 h 732014"/>
              <a:gd name="connsiteX6" fmla="*/ 1310946 w 1425246"/>
              <a:gd name="connsiteY6" fmla="*/ 200025 h 732014"/>
              <a:gd name="connsiteX7" fmla="*/ 1301421 w 1425246"/>
              <a:gd name="connsiteY7" fmla="*/ 214313 h 732014"/>
              <a:gd name="connsiteX8" fmla="*/ 1272846 w 1425246"/>
              <a:gd name="connsiteY8" fmla="*/ 228600 h 732014"/>
              <a:gd name="connsiteX9" fmla="*/ 1258559 w 1425246"/>
              <a:gd name="connsiteY9" fmla="*/ 257175 h 732014"/>
              <a:gd name="connsiteX10" fmla="*/ 1249034 w 1425246"/>
              <a:gd name="connsiteY10" fmla="*/ 285750 h 732014"/>
              <a:gd name="connsiteX11" fmla="*/ 1244271 w 1425246"/>
              <a:gd name="connsiteY11" fmla="*/ 300038 h 732014"/>
              <a:gd name="connsiteX12" fmla="*/ 1239509 w 1425246"/>
              <a:gd name="connsiteY12" fmla="*/ 314325 h 732014"/>
              <a:gd name="connsiteX13" fmla="*/ 1220459 w 1425246"/>
              <a:gd name="connsiteY13" fmla="*/ 342900 h 732014"/>
              <a:gd name="connsiteX14" fmla="*/ 1196646 w 1425246"/>
              <a:gd name="connsiteY14" fmla="*/ 371475 h 732014"/>
              <a:gd name="connsiteX15" fmla="*/ 1182359 w 1425246"/>
              <a:gd name="connsiteY15" fmla="*/ 381000 h 732014"/>
              <a:gd name="connsiteX16" fmla="*/ 1158546 w 1425246"/>
              <a:gd name="connsiteY16" fmla="*/ 404813 h 732014"/>
              <a:gd name="connsiteX17" fmla="*/ 1149021 w 1425246"/>
              <a:gd name="connsiteY17" fmla="*/ 419100 h 732014"/>
              <a:gd name="connsiteX18" fmla="*/ 1120446 w 1425246"/>
              <a:gd name="connsiteY18" fmla="*/ 438150 h 732014"/>
              <a:gd name="connsiteX19" fmla="*/ 1106159 w 1425246"/>
              <a:gd name="connsiteY19" fmla="*/ 447675 h 732014"/>
              <a:gd name="connsiteX20" fmla="*/ 1091871 w 1425246"/>
              <a:gd name="connsiteY20" fmla="*/ 457200 h 732014"/>
              <a:gd name="connsiteX21" fmla="*/ 1082346 w 1425246"/>
              <a:gd name="connsiteY21" fmla="*/ 471488 h 732014"/>
              <a:gd name="connsiteX22" fmla="*/ 1053771 w 1425246"/>
              <a:gd name="connsiteY22" fmla="*/ 481013 h 732014"/>
              <a:gd name="connsiteX23" fmla="*/ 1025196 w 1425246"/>
              <a:gd name="connsiteY23" fmla="*/ 500063 h 732014"/>
              <a:gd name="connsiteX24" fmla="*/ 1010909 w 1425246"/>
              <a:gd name="connsiteY24" fmla="*/ 509588 h 732014"/>
              <a:gd name="connsiteX25" fmla="*/ 977571 w 1425246"/>
              <a:gd name="connsiteY25" fmla="*/ 514350 h 732014"/>
              <a:gd name="connsiteX26" fmla="*/ 953759 w 1425246"/>
              <a:gd name="connsiteY26" fmla="*/ 519113 h 732014"/>
              <a:gd name="connsiteX27" fmla="*/ 906134 w 1425246"/>
              <a:gd name="connsiteY27" fmla="*/ 533400 h 732014"/>
              <a:gd name="connsiteX28" fmla="*/ 825171 w 1425246"/>
              <a:gd name="connsiteY28" fmla="*/ 538163 h 732014"/>
              <a:gd name="connsiteX29" fmla="*/ 763259 w 1425246"/>
              <a:gd name="connsiteY29" fmla="*/ 542925 h 732014"/>
              <a:gd name="connsiteX30" fmla="*/ 729921 w 1425246"/>
              <a:gd name="connsiteY30" fmla="*/ 557213 h 732014"/>
              <a:gd name="connsiteX31" fmla="*/ 701346 w 1425246"/>
              <a:gd name="connsiteY31" fmla="*/ 566738 h 732014"/>
              <a:gd name="connsiteX32" fmla="*/ 687059 w 1425246"/>
              <a:gd name="connsiteY32" fmla="*/ 571500 h 732014"/>
              <a:gd name="connsiteX33" fmla="*/ 672771 w 1425246"/>
              <a:gd name="connsiteY33" fmla="*/ 581025 h 732014"/>
              <a:gd name="connsiteX34" fmla="*/ 644196 w 1425246"/>
              <a:gd name="connsiteY34" fmla="*/ 590550 h 732014"/>
              <a:gd name="connsiteX35" fmla="*/ 606096 w 1425246"/>
              <a:gd name="connsiteY35" fmla="*/ 600075 h 732014"/>
              <a:gd name="connsiteX36" fmla="*/ 572759 w 1425246"/>
              <a:gd name="connsiteY36" fmla="*/ 604838 h 732014"/>
              <a:gd name="connsiteX37" fmla="*/ 548946 w 1425246"/>
              <a:gd name="connsiteY37" fmla="*/ 609600 h 732014"/>
              <a:gd name="connsiteX38" fmla="*/ 520371 w 1425246"/>
              <a:gd name="connsiteY38" fmla="*/ 619125 h 732014"/>
              <a:gd name="connsiteX39" fmla="*/ 439409 w 1425246"/>
              <a:gd name="connsiteY39" fmla="*/ 628650 h 732014"/>
              <a:gd name="connsiteX40" fmla="*/ 339396 w 1425246"/>
              <a:gd name="connsiteY40" fmla="*/ 638175 h 732014"/>
              <a:gd name="connsiteX41" fmla="*/ 310821 w 1425246"/>
              <a:gd name="connsiteY41" fmla="*/ 652463 h 732014"/>
              <a:gd name="connsiteX42" fmla="*/ 296534 w 1425246"/>
              <a:gd name="connsiteY42" fmla="*/ 657225 h 732014"/>
              <a:gd name="connsiteX43" fmla="*/ 282246 w 1425246"/>
              <a:gd name="connsiteY43" fmla="*/ 666750 h 732014"/>
              <a:gd name="connsiteX44" fmla="*/ 253671 w 1425246"/>
              <a:gd name="connsiteY44" fmla="*/ 690563 h 732014"/>
              <a:gd name="connsiteX45" fmla="*/ 225096 w 1425246"/>
              <a:gd name="connsiteY45" fmla="*/ 700088 h 732014"/>
              <a:gd name="connsiteX46" fmla="*/ 196521 w 1425246"/>
              <a:gd name="connsiteY46" fmla="*/ 714375 h 732014"/>
              <a:gd name="connsiteX47" fmla="*/ 129846 w 1425246"/>
              <a:gd name="connsiteY47" fmla="*/ 719138 h 732014"/>
              <a:gd name="connsiteX48" fmla="*/ 15546 w 1425246"/>
              <a:gd name="connsiteY48" fmla="*/ 714375 h 732014"/>
              <a:gd name="connsiteX49" fmla="*/ 20309 w 1425246"/>
              <a:gd name="connsiteY49" fmla="*/ 661988 h 732014"/>
              <a:gd name="connsiteX50" fmla="*/ 44121 w 1425246"/>
              <a:gd name="connsiteY50" fmla="*/ 638175 h 732014"/>
              <a:gd name="connsiteX51" fmla="*/ 58409 w 1425246"/>
              <a:gd name="connsiteY51" fmla="*/ 623888 h 732014"/>
              <a:gd name="connsiteX52" fmla="*/ 63171 w 1425246"/>
              <a:gd name="connsiteY52" fmla="*/ 609600 h 732014"/>
              <a:gd name="connsiteX53" fmla="*/ 67934 w 1425246"/>
              <a:gd name="connsiteY53" fmla="*/ 566738 h 732014"/>
              <a:gd name="connsiteX54" fmla="*/ 96509 w 1425246"/>
              <a:gd name="connsiteY54" fmla="*/ 538163 h 732014"/>
              <a:gd name="connsiteX55" fmla="*/ 129846 w 1425246"/>
              <a:gd name="connsiteY55" fmla="*/ 500063 h 732014"/>
              <a:gd name="connsiteX56" fmla="*/ 148896 w 1425246"/>
              <a:gd name="connsiteY56" fmla="*/ 476250 h 732014"/>
              <a:gd name="connsiteX57" fmla="*/ 158421 w 1425246"/>
              <a:gd name="connsiteY57" fmla="*/ 461963 h 732014"/>
              <a:gd name="connsiteX58" fmla="*/ 172709 w 1425246"/>
              <a:gd name="connsiteY58" fmla="*/ 452438 h 732014"/>
              <a:gd name="connsiteX59" fmla="*/ 201284 w 1425246"/>
              <a:gd name="connsiteY59" fmla="*/ 428625 h 732014"/>
              <a:gd name="connsiteX60" fmla="*/ 206046 w 1425246"/>
              <a:gd name="connsiteY60" fmla="*/ 414338 h 732014"/>
              <a:gd name="connsiteX61" fmla="*/ 248909 w 1425246"/>
              <a:gd name="connsiteY61" fmla="*/ 385763 h 732014"/>
              <a:gd name="connsiteX62" fmla="*/ 263196 w 1425246"/>
              <a:gd name="connsiteY62" fmla="*/ 376238 h 732014"/>
              <a:gd name="connsiteX63" fmla="*/ 277484 w 1425246"/>
              <a:gd name="connsiteY63" fmla="*/ 366713 h 732014"/>
              <a:gd name="connsiteX64" fmla="*/ 296534 w 1425246"/>
              <a:gd name="connsiteY64" fmla="*/ 338138 h 732014"/>
              <a:gd name="connsiteX65" fmla="*/ 339396 w 1425246"/>
              <a:gd name="connsiteY65" fmla="*/ 300038 h 732014"/>
              <a:gd name="connsiteX66" fmla="*/ 353684 w 1425246"/>
              <a:gd name="connsiteY66" fmla="*/ 285750 h 732014"/>
              <a:gd name="connsiteX67" fmla="*/ 367971 w 1425246"/>
              <a:gd name="connsiteY67" fmla="*/ 271463 h 732014"/>
              <a:gd name="connsiteX68" fmla="*/ 401309 w 1425246"/>
              <a:gd name="connsiteY68" fmla="*/ 233363 h 732014"/>
              <a:gd name="connsiteX69" fmla="*/ 425121 w 1425246"/>
              <a:gd name="connsiteY69" fmla="*/ 209550 h 732014"/>
              <a:gd name="connsiteX70" fmla="*/ 434646 w 1425246"/>
              <a:gd name="connsiteY70" fmla="*/ 195263 h 732014"/>
              <a:gd name="connsiteX71" fmla="*/ 448934 w 1425246"/>
              <a:gd name="connsiteY71" fmla="*/ 185738 h 732014"/>
              <a:gd name="connsiteX72" fmla="*/ 477509 w 1425246"/>
              <a:gd name="connsiteY72" fmla="*/ 157163 h 732014"/>
              <a:gd name="connsiteX73" fmla="*/ 491796 w 1425246"/>
              <a:gd name="connsiteY73" fmla="*/ 142875 h 732014"/>
              <a:gd name="connsiteX74" fmla="*/ 506084 w 1425246"/>
              <a:gd name="connsiteY74" fmla="*/ 133350 h 732014"/>
              <a:gd name="connsiteX75" fmla="*/ 544184 w 1425246"/>
              <a:gd name="connsiteY75" fmla="*/ 90488 h 732014"/>
              <a:gd name="connsiteX76" fmla="*/ 572759 w 1425246"/>
              <a:gd name="connsiteY76" fmla="*/ 66675 h 732014"/>
              <a:gd name="connsiteX77" fmla="*/ 577521 w 1425246"/>
              <a:gd name="connsiteY77" fmla="*/ 52388 h 732014"/>
              <a:gd name="connsiteX78" fmla="*/ 634671 w 1425246"/>
              <a:gd name="connsiteY78" fmla="*/ 4763 h 732014"/>
              <a:gd name="connsiteX79" fmla="*/ 648959 w 1425246"/>
              <a:gd name="connsiteY79" fmla="*/ 0 h 732014"/>
              <a:gd name="connsiteX80" fmla="*/ 696584 w 1425246"/>
              <a:gd name="connsiteY80" fmla="*/ 4763 h 732014"/>
              <a:gd name="connsiteX81" fmla="*/ 729921 w 1425246"/>
              <a:gd name="connsiteY81" fmla="*/ 19050 h 732014"/>
              <a:gd name="connsiteX82" fmla="*/ 777546 w 1425246"/>
              <a:gd name="connsiteY82" fmla="*/ 23813 h 732014"/>
              <a:gd name="connsiteX83" fmla="*/ 796596 w 1425246"/>
              <a:gd name="connsiteY83" fmla="*/ 28575 h 732014"/>
              <a:gd name="connsiteX84" fmla="*/ 820409 w 1425246"/>
              <a:gd name="connsiteY84" fmla="*/ 33338 h 732014"/>
              <a:gd name="connsiteX85" fmla="*/ 848984 w 1425246"/>
              <a:gd name="connsiteY85" fmla="*/ 42863 h 732014"/>
              <a:gd name="connsiteX86" fmla="*/ 863271 w 1425246"/>
              <a:gd name="connsiteY86" fmla="*/ 47625 h 732014"/>
              <a:gd name="connsiteX87" fmla="*/ 896609 w 1425246"/>
              <a:gd name="connsiteY87" fmla="*/ 57150 h 732014"/>
              <a:gd name="connsiteX88" fmla="*/ 1358571 w 1425246"/>
              <a:gd name="connsiteY88" fmla="*/ 52388 h 732014"/>
              <a:gd name="connsiteX89" fmla="*/ 1401434 w 1425246"/>
              <a:gd name="connsiteY89" fmla="*/ 38100 h 732014"/>
              <a:gd name="connsiteX90" fmla="*/ 1415721 w 1425246"/>
              <a:gd name="connsiteY90" fmla="*/ 33338 h 732014"/>
              <a:gd name="connsiteX91" fmla="*/ 1396671 w 1425246"/>
              <a:gd name="connsiteY91" fmla="*/ 71438 h 732014"/>
              <a:gd name="connsiteX92" fmla="*/ 1382384 w 1425246"/>
              <a:gd name="connsiteY92" fmla="*/ 71438 h 73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425246" h="732014">
                <a:moveTo>
                  <a:pt x="1425246" y="23813"/>
                </a:moveTo>
                <a:cubicBezTo>
                  <a:pt x="1418896" y="33338"/>
                  <a:pt x="1415721" y="46038"/>
                  <a:pt x="1406196" y="52388"/>
                </a:cubicBezTo>
                <a:lnTo>
                  <a:pt x="1377621" y="71438"/>
                </a:lnTo>
                <a:cubicBezTo>
                  <a:pt x="1374446" y="76200"/>
                  <a:pt x="1369218" y="80112"/>
                  <a:pt x="1368096" y="85725"/>
                </a:cubicBezTo>
                <a:cubicBezTo>
                  <a:pt x="1364347" y="104470"/>
                  <a:pt x="1370996" y="125362"/>
                  <a:pt x="1363334" y="142875"/>
                </a:cubicBezTo>
                <a:cubicBezTo>
                  <a:pt x="1358746" y="153363"/>
                  <a:pt x="1334759" y="161925"/>
                  <a:pt x="1334759" y="161925"/>
                </a:cubicBezTo>
                <a:cubicBezTo>
                  <a:pt x="1323424" y="195930"/>
                  <a:pt x="1333588" y="184931"/>
                  <a:pt x="1310946" y="200025"/>
                </a:cubicBezTo>
                <a:cubicBezTo>
                  <a:pt x="1307771" y="204788"/>
                  <a:pt x="1305468" y="210265"/>
                  <a:pt x="1301421" y="214313"/>
                </a:cubicBezTo>
                <a:cubicBezTo>
                  <a:pt x="1292188" y="223546"/>
                  <a:pt x="1284467" y="224727"/>
                  <a:pt x="1272846" y="228600"/>
                </a:cubicBezTo>
                <a:cubicBezTo>
                  <a:pt x="1255483" y="280695"/>
                  <a:pt x="1283172" y="201797"/>
                  <a:pt x="1258559" y="257175"/>
                </a:cubicBezTo>
                <a:cubicBezTo>
                  <a:pt x="1254481" y="266350"/>
                  <a:pt x="1252209" y="276225"/>
                  <a:pt x="1249034" y="285750"/>
                </a:cubicBezTo>
                <a:lnTo>
                  <a:pt x="1244271" y="300038"/>
                </a:lnTo>
                <a:cubicBezTo>
                  <a:pt x="1242684" y="304800"/>
                  <a:pt x="1242294" y="310148"/>
                  <a:pt x="1239509" y="314325"/>
                </a:cubicBezTo>
                <a:lnTo>
                  <a:pt x="1220459" y="342900"/>
                </a:lnTo>
                <a:cubicBezTo>
                  <a:pt x="1211092" y="356951"/>
                  <a:pt x="1210400" y="360013"/>
                  <a:pt x="1196646" y="371475"/>
                </a:cubicBezTo>
                <a:cubicBezTo>
                  <a:pt x="1192249" y="375139"/>
                  <a:pt x="1187121" y="377825"/>
                  <a:pt x="1182359" y="381000"/>
                </a:cubicBezTo>
                <a:cubicBezTo>
                  <a:pt x="1156962" y="419097"/>
                  <a:pt x="1190294" y="373066"/>
                  <a:pt x="1158546" y="404813"/>
                </a:cubicBezTo>
                <a:cubicBezTo>
                  <a:pt x="1154499" y="408860"/>
                  <a:pt x="1153329" y="415331"/>
                  <a:pt x="1149021" y="419100"/>
                </a:cubicBezTo>
                <a:cubicBezTo>
                  <a:pt x="1140406" y="426638"/>
                  <a:pt x="1129971" y="431800"/>
                  <a:pt x="1120446" y="438150"/>
                </a:cubicBezTo>
                <a:lnTo>
                  <a:pt x="1106159" y="447675"/>
                </a:lnTo>
                <a:lnTo>
                  <a:pt x="1091871" y="457200"/>
                </a:lnTo>
                <a:cubicBezTo>
                  <a:pt x="1088696" y="461963"/>
                  <a:pt x="1087200" y="468454"/>
                  <a:pt x="1082346" y="471488"/>
                </a:cubicBezTo>
                <a:cubicBezTo>
                  <a:pt x="1073832" y="476809"/>
                  <a:pt x="1053771" y="481013"/>
                  <a:pt x="1053771" y="481013"/>
                </a:cubicBezTo>
                <a:cubicBezTo>
                  <a:pt x="1026688" y="508096"/>
                  <a:pt x="1052766" y="486278"/>
                  <a:pt x="1025196" y="500063"/>
                </a:cubicBezTo>
                <a:cubicBezTo>
                  <a:pt x="1020077" y="502623"/>
                  <a:pt x="1016391" y="507943"/>
                  <a:pt x="1010909" y="509588"/>
                </a:cubicBezTo>
                <a:cubicBezTo>
                  <a:pt x="1000157" y="512814"/>
                  <a:pt x="988644" y="512505"/>
                  <a:pt x="977571" y="514350"/>
                </a:cubicBezTo>
                <a:cubicBezTo>
                  <a:pt x="969587" y="515681"/>
                  <a:pt x="961568" y="516983"/>
                  <a:pt x="953759" y="519113"/>
                </a:cubicBezTo>
                <a:cubicBezTo>
                  <a:pt x="945599" y="521339"/>
                  <a:pt x="917568" y="532311"/>
                  <a:pt x="906134" y="533400"/>
                </a:cubicBezTo>
                <a:cubicBezTo>
                  <a:pt x="879221" y="535963"/>
                  <a:pt x="852145" y="536365"/>
                  <a:pt x="825171" y="538163"/>
                </a:cubicBezTo>
                <a:cubicBezTo>
                  <a:pt x="804519" y="539540"/>
                  <a:pt x="783896" y="541338"/>
                  <a:pt x="763259" y="542925"/>
                </a:cubicBezTo>
                <a:cubicBezTo>
                  <a:pt x="712864" y="555525"/>
                  <a:pt x="772210" y="538418"/>
                  <a:pt x="729921" y="557213"/>
                </a:cubicBezTo>
                <a:cubicBezTo>
                  <a:pt x="720746" y="561291"/>
                  <a:pt x="710871" y="563563"/>
                  <a:pt x="701346" y="566738"/>
                </a:cubicBezTo>
                <a:lnTo>
                  <a:pt x="687059" y="571500"/>
                </a:lnTo>
                <a:cubicBezTo>
                  <a:pt x="682296" y="574675"/>
                  <a:pt x="678002" y="578700"/>
                  <a:pt x="672771" y="581025"/>
                </a:cubicBezTo>
                <a:cubicBezTo>
                  <a:pt x="663596" y="585103"/>
                  <a:pt x="653721" y="587375"/>
                  <a:pt x="644196" y="590550"/>
                </a:cubicBezTo>
                <a:cubicBezTo>
                  <a:pt x="625787" y="596687"/>
                  <a:pt x="629096" y="596242"/>
                  <a:pt x="606096" y="600075"/>
                </a:cubicBezTo>
                <a:cubicBezTo>
                  <a:pt x="595024" y="601920"/>
                  <a:pt x="583831" y="602993"/>
                  <a:pt x="572759" y="604838"/>
                </a:cubicBezTo>
                <a:cubicBezTo>
                  <a:pt x="564774" y="606169"/>
                  <a:pt x="556756" y="607470"/>
                  <a:pt x="548946" y="609600"/>
                </a:cubicBezTo>
                <a:cubicBezTo>
                  <a:pt x="539260" y="612242"/>
                  <a:pt x="530310" y="617705"/>
                  <a:pt x="520371" y="619125"/>
                </a:cubicBezTo>
                <a:cubicBezTo>
                  <a:pt x="482812" y="624491"/>
                  <a:pt x="481756" y="625121"/>
                  <a:pt x="439409" y="628650"/>
                </a:cubicBezTo>
                <a:cubicBezTo>
                  <a:pt x="345968" y="636437"/>
                  <a:pt x="402635" y="629142"/>
                  <a:pt x="339396" y="638175"/>
                </a:cubicBezTo>
                <a:cubicBezTo>
                  <a:pt x="303479" y="650149"/>
                  <a:pt x="347757" y="633995"/>
                  <a:pt x="310821" y="652463"/>
                </a:cubicBezTo>
                <a:cubicBezTo>
                  <a:pt x="306331" y="654708"/>
                  <a:pt x="301296" y="655638"/>
                  <a:pt x="296534" y="657225"/>
                </a:cubicBezTo>
                <a:cubicBezTo>
                  <a:pt x="291771" y="660400"/>
                  <a:pt x="286643" y="663086"/>
                  <a:pt x="282246" y="666750"/>
                </a:cubicBezTo>
                <a:cubicBezTo>
                  <a:pt x="269425" y="677434"/>
                  <a:pt x="268877" y="683805"/>
                  <a:pt x="253671" y="690563"/>
                </a:cubicBezTo>
                <a:cubicBezTo>
                  <a:pt x="244496" y="694641"/>
                  <a:pt x="233450" y="694519"/>
                  <a:pt x="225096" y="700088"/>
                </a:cubicBezTo>
                <a:cubicBezTo>
                  <a:pt x="215462" y="706511"/>
                  <a:pt x="208495" y="712966"/>
                  <a:pt x="196521" y="714375"/>
                </a:cubicBezTo>
                <a:cubicBezTo>
                  <a:pt x="174392" y="716978"/>
                  <a:pt x="152071" y="717550"/>
                  <a:pt x="129846" y="719138"/>
                </a:cubicBezTo>
                <a:cubicBezTo>
                  <a:pt x="91746" y="717550"/>
                  <a:pt x="49354" y="732014"/>
                  <a:pt x="15546" y="714375"/>
                </a:cubicBezTo>
                <a:cubicBezTo>
                  <a:pt x="0" y="706264"/>
                  <a:pt x="16635" y="679133"/>
                  <a:pt x="20309" y="661988"/>
                </a:cubicBezTo>
                <a:cubicBezTo>
                  <a:pt x="23346" y="647815"/>
                  <a:pt x="34734" y="645998"/>
                  <a:pt x="44121" y="638175"/>
                </a:cubicBezTo>
                <a:cubicBezTo>
                  <a:pt x="49295" y="633863"/>
                  <a:pt x="53646" y="628650"/>
                  <a:pt x="58409" y="623888"/>
                </a:cubicBezTo>
                <a:cubicBezTo>
                  <a:pt x="59996" y="619125"/>
                  <a:pt x="62346" y="614552"/>
                  <a:pt x="63171" y="609600"/>
                </a:cubicBezTo>
                <a:cubicBezTo>
                  <a:pt x="65534" y="595420"/>
                  <a:pt x="64447" y="580684"/>
                  <a:pt x="67934" y="566738"/>
                </a:cubicBezTo>
                <a:cubicBezTo>
                  <a:pt x="71149" y="553880"/>
                  <a:pt x="87736" y="544743"/>
                  <a:pt x="96509" y="538163"/>
                </a:cubicBezTo>
                <a:cubicBezTo>
                  <a:pt x="118734" y="504826"/>
                  <a:pt x="106034" y="515938"/>
                  <a:pt x="129846" y="500063"/>
                </a:cubicBezTo>
                <a:cubicBezTo>
                  <a:pt x="139118" y="472248"/>
                  <a:pt x="127354" y="497792"/>
                  <a:pt x="148896" y="476250"/>
                </a:cubicBezTo>
                <a:cubicBezTo>
                  <a:pt x="152943" y="472203"/>
                  <a:pt x="154374" y="466010"/>
                  <a:pt x="158421" y="461963"/>
                </a:cubicBezTo>
                <a:cubicBezTo>
                  <a:pt x="162469" y="457916"/>
                  <a:pt x="168312" y="456102"/>
                  <a:pt x="172709" y="452438"/>
                </a:cubicBezTo>
                <a:cubicBezTo>
                  <a:pt x="209379" y="421879"/>
                  <a:pt x="165809" y="452274"/>
                  <a:pt x="201284" y="428625"/>
                </a:cubicBezTo>
                <a:cubicBezTo>
                  <a:pt x="202871" y="423863"/>
                  <a:pt x="202496" y="417888"/>
                  <a:pt x="206046" y="414338"/>
                </a:cubicBezTo>
                <a:cubicBezTo>
                  <a:pt x="206049" y="414335"/>
                  <a:pt x="241763" y="390527"/>
                  <a:pt x="248909" y="385763"/>
                </a:cubicBezTo>
                <a:lnTo>
                  <a:pt x="263196" y="376238"/>
                </a:lnTo>
                <a:lnTo>
                  <a:pt x="277484" y="366713"/>
                </a:lnTo>
                <a:cubicBezTo>
                  <a:pt x="283834" y="357188"/>
                  <a:pt x="287009" y="344488"/>
                  <a:pt x="296534" y="338138"/>
                </a:cubicBezTo>
                <a:cubicBezTo>
                  <a:pt x="322029" y="321141"/>
                  <a:pt x="306774" y="332660"/>
                  <a:pt x="339396" y="300038"/>
                </a:cubicBezTo>
                <a:lnTo>
                  <a:pt x="353684" y="285750"/>
                </a:lnTo>
                <a:cubicBezTo>
                  <a:pt x="358446" y="280988"/>
                  <a:pt x="364235" y="277067"/>
                  <a:pt x="367971" y="271463"/>
                </a:cubicBezTo>
                <a:cubicBezTo>
                  <a:pt x="390196" y="238125"/>
                  <a:pt x="377496" y="249238"/>
                  <a:pt x="401309" y="233363"/>
                </a:cubicBezTo>
                <a:cubicBezTo>
                  <a:pt x="426707" y="195265"/>
                  <a:pt x="393374" y="241297"/>
                  <a:pt x="425121" y="209550"/>
                </a:cubicBezTo>
                <a:cubicBezTo>
                  <a:pt x="429168" y="205503"/>
                  <a:pt x="430599" y="199310"/>
                  <a:pt x="434646" y="195263"/>
                </a:cubicBezTo>
                <a:cubicBezTo>
                  <a:pt x="438694" y="191216"/>
                  <a:pt x="444656" y="189541"/>
                  <a:pt x="448934" y="185738"/>
                </a:cubicBezTo>
                <a:cubicBezTo>
                  <a:pt x="459002" y="176789"/>
                  <a:pt x="467984" y="166688"/>
                  <a:pt x="477509" y="157163"/>
                </a:cubicBezTo>
                <a:cubicBezTo>
                  <a:pt x="482271" y="152400"/>
                  <a:pt x="486192" y="146611"/>
                  <a:pt x="491796" y="142875"/>
                </a:cubicBezTo>
                <a:lnTo>
                  <a:pt x="506084" y="133350"/>
                </a:lnTo>
                <a:cubicBezTo>
                  <a:pt x="523082" y="107854"/>
                  <a:pt x="511560" y="123113"/>
                  <a:pt x="544184" y="90488"/>
                </a:cubicBezTo>
                <a:cubicBezTo>
                  <a:pt x="562521" y="72151"/>
                  <a:pt x="552865" y="79937"/>
                  <a:pt x="572759" y="66675"/>
                </a:cubicBezTo>
                <a:cubicBezTo>
                  <a:pt x="574346" y="61913"/>
                  <a:pt x="574439" y="56350"/>
                  <a:pt x="577521" y="52388"/>
                </a:cubicBezTo>
                <a:cubicBezTo>
                  <a:pt x="586806" y="40450"/>
                  <a:pt x="618161" y="10267"/>
                  <a:pt x="634671" y="4763"/>
                </a:cubicBezTo>
                <a:lnTo>
                  <a:pt x="648959" y="0"/>
                </a:lnTo>
                <a:cubicBezTo>
                  <a:pt x="664834" y="1588"/>
                  <a:pt x="680984" y="1420"/>
                  <a:pt x="696584" y="4763"/>
                </a:cubicBezTo>
                <a:cubicBezTo>
                  <a:pt x="743118" y="14735"/>
                  <a:pt x="692640" y="13314"/>
                  <a:pt x="729921" y="19050"/>
                </a:cubicBezTo>
                <a:cubicBezTo>
                  <a:pt x="745690" y="21476"/>
                  <a:pt x="761671" y="22225"/>
                  <a:pt x="777546" y="23813"/>
                </a:cubicBezTo>
                <a:cubicBezTo>
                  <a:pt x="783896" y="25400"/>
                  <a:pt x="790206" y="27155"/>
                  <a:pt x="796596" y="28575"/>
                </a:cubicBezTo>
                <a:cubicBezTo>
                  <a:pt x="804498" y="30331"/>
                  <a:pt x="812599" y="31208"/>
                  <a:pt x="820409" y="33338"/>
                </a:cubicBezTo>
                <a:cubicBezTo>
                  <a:pt x="830095" y="35980"/>
                  <a:pt x="839459" y="39688"/>
                  <a:pt x="848984" y="42863"/>
                </a:cubicBezTo>
                <a:cubicBezTo>
                  <a:pt x="853746" y="44450"/>
                  <a:pt x="858401" y="46407"/>
                  <a:pt x="863271" y="47625"/>
                </a:cubicBezTo>
                <a:cubicBezTo>
                  <a:pt x="887191" y="53606"/>
                  <a:pt x="876111" y="50318"/>
                  <a:pt x="896609" y="57150"/>
                </a:cubicBezTo>
                <a:lnTo>
                  <a:pt x="1358571" y="52388"/>
                </a:lnTo>
                <a:cubicBezTo>
                  <a:pt x="1358575" y="52388"/>
                  <a:pt x="1394289" y="40482"/>
                  <a:pt x="1401434" y="38100"/>
                </a:cubicBezTo>
                <a:lnTo>
                  <a:pt x="1415721" y="33338"/>
                </a:lnTo>
                <a:cubicBezTo>
                  <a:pt x="1412310" y="50394"/>
                  <a:pt x="1414459" y="62543"/>
                  <a:pt x="1396671" y="71438"/>
                </a:cubicBezTo>
                <a:cubicBezTo>
                  <a:pt x="1392411" y="73568"/>
                  <a:pt x="1387146" y="71438"/>
                  <a:pt x="1382384" y="71438"/>
                </a:cubicBezTo>
              </a:path>
            </a:pathLst>
          </a:custGeom>
          <a:solidFill>
            <a:schemeClr val="bg2">
              <a:lumMod val="75000"/>
              <a:lumOff val="25000"/>
              <a:alpha val="5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4524375" y="2162175"/>
            <a:ext cx="1708150" cy="2159000"/>
          </a:xfrm>
          <a:custGeom>
            <a:avLst/>
            <a:gdLst>
              <a:gd name="connsiteX0" fmla="*/ 58141 w 1707660"/>
              <a:gd name="connsiteY0" fmla="*/ 2108934 h 2160023"/>
              <a:gd name="connsiteX1" fmla="*/ 42284 w 1707660"/>
              <a:gd name="connsiteY1" fmla="*/ 2082506 h 2160023"/>
              <a:gd name="connsiteX2" fmla="*/ 26428 w 1707660"/>
              <a:gd name="connsiteY2" fmla="*/ 2050793 h 2160023"/>
              <a:gd name="connsiteX3" fmla="*/ 10571 w 1707660"/>
              <a:gd name="connsiteY3" fmla="*/ 2040222 h 2160023"/>
              <a:gd name="connsiteX4" fmla="*/ 0 w 1707660"/>
              <a:gd name="connsiteY4" fmla="*/ 2029650 h 2160023"/>
              <a:gd name="connsiteX5" fmla="*/ 5286 w 1707660"/>
              <a:gd name="connsiteY5" fmla="*/ 1955653 h 2160023"/>
              <a:gd name="connsiteX6" fmla="*/ 10571 w 1707660"/>
              <a:gd name="connsiteY6" fmla="*/ 1865798 h 2160023"/>
              <a:gd name="connsiteX7" fmla="*/ 15857 w 1707660"/>
              <a:gd name="connsiteY7" fmla="*/ 1844656 h 2160023"/>
              <a:gd name="connsiteX8" fmla="*/ 21142 w 1707660"/>
              <a:gd name="connsiteY8" fmla="*/ 1812943 h 2160023"/>
              <a:gd name="connsiteX9" fmla="*/ 31713 w 1707660"/>
              <a:gd name="connsiteY9" fmla="*/ 1770659 h 2160023"/>
              <a:gd name="connsiteX10" fmla="*/ 36999 w 1707660"/>
              <a:gd name="connsiteY10" fmla="*/ 1754802 h 2160023"/>
              <a:gd name="connsiteX11" fmla="*/ 42284 w 1707660"/>
              <a:gd name="connsiteY11" fmla="*/ 1728374 h 2160023"/>
              <a:gd name="connsiteX12" fmla="*/ 47570 w 1707660"/>
              <a:gd name="connsiteY12" fmla="*/ 1712518 h 2160023"/>
              <a:gd name="connsiteX13" fmla="*/ 63427 w 1707660"/>
              <a:gd name="connsiteY13" fmla="*/ 1654376 h 2160023"/>
              <a:gd name="connsiteX14" fmla="*/ 73998 w 1707660"/>
              <a:gd name="connsiteY14" fmla="*/ 1638520 h 2160023"/>
              <a:gd name="connsiteX15" fmla="*/ 89854 w 1707660"/>
              <a:gd name="connsiteY15" fmla="*/ 1627949 h 2160023"/>
              <a:gd name="connsiteX16" fmla="*/ 116282 w 1707660"/>
              <a:gd name="connsiteY16" fmla="*/ 1601521 h 2160023"/>
              <a:gd name="connsiteX17" fmla="*/ 142710 w 1707660"/>
              <a:gd name="connsiteY17" fmla="*/ 1580379 h 2160023"/>
              <a:gd name="connsiteX18" fmla="*/ 179709 w 1707660"/>
              <a:gd name="connsiteY18" fmla="*/ 1538094 h 2160023"/>
              <a:gd name="connsiteX19" fmla="*/ 211422 w 1707660"/>
              <a:gd name="connsiteY19" fmla="*/ 1490524 h 2160023"/>
              <a:gd name="connsiteX20" fmla="*/ 221993 w 1707660"/>
              <a:gd name="connsiteY20" fmla="*/ 1474668 h 2160023"/>
              <a:gd name="connsiteX21" fmla="*/ 237850 w 1707660"/>
              <a:gd name="connsiteY21" fmla="*/ 1442955 h 2160023"/>
              <a:gd name="connsiteX22" fmla="*/ 280134 w 1707660"/>
              <a:gd name="connsiteY22" fmla="*/ 1405956 h 2160023"/>
              <a:gd name="connsiteX23" fmla="*/ 306562 w 1707660"/>
              <a:gd name="connsiteY23" fmla="*/ 1374242 h 2160023"/>
              <a:gd name="connsiteX24" fmla="*/ 322419 w 1707660"/>
              <a:gd name="connsiteY24" fmla="*/ 1363671 h 2160023"/>
              <a:gd name="connsiteX25" fmla="*/ 338275 w 1707660"/>
              <a:gd name="connsiteY25" fmla="*/ 1347815 h 2160023"/>
              <a:gd name="connsiteX26" fmla="*/ 354132 w 1707660"/>
              <a:gd name="connsiteY26" fmla="*/ 1337244 h 2160023"/>
              <a:gd name="connsiteX27" fmla="*/ 364703 w 1707660"/>
              <a:gd name="connsiteY27" fmla="*/ 1326672 h 2160023"/>
              <a:gd name="connsiteX28" fmla="*/ 396416 w 1707660"/>
              <a:gd name="connsiteY28" fmla="*/ 1305530 h 2160023"/>
              <a:gd name="connsiteX29" fmla="*/ 417558 w 1707660"/>
              <a:gd name="connsiteY29" fmla="*/ 1279102 h 2160023"/>
              <a:gd name="connsiteX30" fmla="*/ 449272 w 1707660"/>
              <a:gd name="connsiteY30" fmla="*/ 1257960 h 2160023"/>
              <a:gd name="connsiteX31" fmla="*/ 465128 w 1707660"/>
              <a:gd name="connsiteY31" fmla="*/ 1247389 h 2160023"/>
              <a:gd name="connsiteX32" fmla="*/ 491556 w 1707660"/>
              <a:gd name="connsiteY32" fmla="*/ 1220961 h 2160023"/>
              <a:gd name="connsiteX33" fmla="*/ 507413 w 1707660"/>
              <a:gd name="connsiteY33" fmla="*/ 1205105 h 2160023"/>
              <a:gd name="connsiteX34" fmla="*/ 517984 w 1707660"/>
              <a:gd name="connsiteY34" fmla="*/ 1189248 h 2160023"/>
              <a:gd name="connsiteX35" fmla="*/ 549697 w 1707660"/>
              <a:gd name="connsiteY35" fmla="*/ 1162820 h 2160023"/>
              <a:gd name="connsiteX36" fmla="*/ 560268 w 1707660"/>
              <a:gd name="connsiteY36" fmla="*/ 1146964 h 2160023"/>
              <a:gd name="connsiteX37" fmla="*/ 591982 w 1707660"/>
              <a:gd name="connsiteY37" fmla="*/ 1120536 h 2160023"/>
              <a:gd name="connsiteX38" fmla="*/ 602553 w 1707660"/>
              <a:gd name="connsiteY38" fmla="*/ 1104679 h 2160023"/>
              <a:gd name="connsiteX39" fmla="*/ 618409 w 1707660"/>
              <a:gd name="connsiteY39" fmla="*/ 1088823 h 2160023"/>
              <a:gd name="connsiteX40" fmla="*/ 639552 w 1707660"/>
              <a:gd name="connsiteY40" fmla="*/ 1062395 h 2160023"/>
              <a:gd name="connsiteX41" fmla="*/ 655408 w 1707660"/>
              <a:gd name="connsiteY41" fmla="*/ 1030682 h 2160023"/>
              <a:gd name="connsiteX42" fmla="*/ 671265 w 1707660"/>
              <a:gd name="connsiteY42" fmla="*/ 1020111 h 2160023"/>
              <a:gd name="connsiteX43" fmla="*/ 697693 w 1707660"/>
              <a:gd name="connsiteY43" fmla="*/ 993683 h 2160023"/>
              <a:gd name="connsiteX44" fmla="*/ 724120 w 1707660"/>
              <a:gd name="connsiteY44" fmla="*/ 967255 h 2160023"/>
              <a:gd name="connsiteX45" fmla="*/ 734691 w 1707660"/>
              <a:gd name="connsiteY45" fmla="*/ 951398 h 2160023"/>
              <a:gd name="connsiteX46" fmla="*/ 750548 w 1707660"/>
              <a:gd name="connsiteY46" fmla="*/ 940827 h 2160023"/>
              <a:gd name="connsiteX47" fmla="*/ 766405 w 1707660"/>
              <a:gd name="connsiteY47" fmla="*/ 924971 h 2160023"/>
              <a:gd name="connsiteX48" fmla="*/ 782261 w 1707660"/>
              <a:gd name="connsiteY48" fmla="*/ 914400 h 2160023"/>
              <a:gd name="connsiteX49" fmla="*/ 819260 w 1707660"/>
              <a:gd name="connsiteY49" fmla="*/ 877401 h 2160023"/>
              <a:gd name="connsiteX50" fmla="*/ 850973 w 1707660"/>
              <a:gd name="connsiteY50" fmla="*/ 845687 h 2160023"/>
              <a:gd name="connsiteX51" fmla="*/ 861545 w 1707660"/>
              <a:gd name="connsiteY51" fmla="*/ 835116 h 2160023"/>
              <a:gd name="connsiteX52" fmla="*/ 872116 w 1707660"/>
              <a:gd name="connsiteY52" fmla="*/ 819260 h 2160023"/>
              <a:gd name="connsiteX53" fmla="*/ 887972 w 1707660"/>
              <a:gd name="connsiteY53" fmla="*/ 808689 h 2160023"/>
              <a:gd name="connsiteX54" fmla="*/ 909115 w 1707660"/>
              <a:gd name="connsiteY54" fmla="*/ 787546 h 2160023"/>
              <a:gd name="connsiteX55" fmla="*/ 924971 w 1707660"/>
              <a:gd name="connsiteY55" fmla="*/ 776975 h 2160023"/>
              <a:gd name="connsiteX56" fmla="*/ 946113 w 1707660"/>
              <a:gd name="connsiteY56" fmla="*/ 761119 h 2160023"/>
              <a:gd name="connsiteX57" fmla="*/ 961970 w 1707660"/>
              <a:gd name="connsiteY57" fmla="*/ 750548 h 2160023"/>
              <a:gd name="connsiteX58" fmla="*/ 988398 w 1707660"/>
              <a:gd name="connsiteY58" fmla="*/ 724120 h 2160023"/>
              <a:gd name="connsiteX59" fmla="*/ 1020111 w 1707660"/>
              <a:gd name="connsiteY59" fmla="*/ 702978 h 2160023"/>
              <a:gd name="connsiteX60" fmla="*/ 1035968 w 1707660"/>
              <a:gd name="connsiteY60" fmla="*/ 692407 h 2160023"/>
              <a:gd name="connsiteX61" fmla="*/ 1046539 w 1707660"/>
              <a:gd name="connsiteY61" fmla="*/ 681835 h 2160023"/>
              <a:gd name="connsiteX62" fmla="*/ 1094109 w 1707660"/>
              <a:gd name="connsiteY62" fmla="*/ 650122 h 2160023"/>
              <a:gd name="connsiteX63" fmla="*/ 1109965 w 1707660"/>
              <a:gd name="connsiteY63" fmla="*/ 639551 h 2160023"/>
              <a:gd name="connsiteX64" fmla="*/ 1141679 w 1707660"/>
              <a:gd name="connsiteY64" fmla="*/ 613123 h 2160023"/>
              <a:gd name="connsiteX65" fmla="*/ 1146964 w 1707660"/>
              <a:gd name="connsiteY65" fmla="*/ 597267 h 2160023"/>
              <a:gd name="connsiteX66" fmla="*/ 1178678 w 1707660"/>
              <a:gd name="connsiteY66" fmla="*/ 576124 h 2160023"/>
              <a:gd name="connsiteX67" fmla="*/ 1199820 w 1707660"/>
              <a:gd name="connsiteY67" fmla="*/ 560268 h 2160023"/>
              <a:gd name="connsiteX68" fmla="*/ 1215676 w 1707660"/>
              <a:gd name="connsiteY68" fmla="*/ 549697 h 2160023"/>
              <a:gd name="connsiteX69" fmla="*/ 1231533 w 1707660"/>
              <a:gd name="connsiteY69" fmla="*/ 533840 h 2160023"/>
              <a:gd name="connsiteX70" fmla="*/ 1268532 w 1707660"/>
              <a:gd name="connsiteY70" fmla="*/ 502127 h 2160023"/>
              <a:gd name="connsiteX71" fmla="*/ 1279103 w 1707660"/>
              <a:gd name="connsiteY71" fmla="*/ 486270 h 2160023"/>
              <a:gd name="connsiteX72" fmla="*/ 1300245 w 1707660"/>
              <a:gd name="connsiteY72" fmla="*/ 470413 h 2160023"/>
              <a:gd name="connsiteX73" fmla="*/ 1337244 w 1707660"/>
              <a:gd name="connsiteY73" fmla="*/ 438700 h 2160023"/>
              <a:gd name="connsiteX74" fmla="*/ 1353101 w 1707660"/>
              <a:gd name="connsiteY74" fmla="*/ 428129 h 2160023"/>
              <a:gd name="connsiteX75" fmla="*/ 1390099 w 1707660"/>
              <a:gd name="connsiteY75" fmla="*/ 391130 h 2160023"/>
              <a:gd name="connsiteX76" fmla="*/ 1416527 w 1707660"/>
              <a:gd name="connsiteY76" fmla="*/ 364702 h 2160023"/>
              <a:gd name="connsiteX77" fmla="*/ 1432384 w 1707660"/>
              <a:gd name="connsiteY77" fmla="*/ 348846 h 2160023"/>
              <a:gd name="connsiteX78" fmla="*/ 1448241 w 1707660"/>
              <a:gd name="connsiteY78" fmla="*/ 338275 h 2160023"/>
              <a:gd name="connsiteX79" fmla="*/ 1458812 w 1707660"/>
              <a:gd name="connsiteY79" fmla="*/ 322418 h 2160023"/>
              <a:gd name="connsiteX80" fmla="*/ 1490525 w 1707660"/>
              <a:gd name="connsiteY80" fmla="*/ 290705 h 2160023"/>
              <a:gd name="connsiteX81" fmla="*/ 1511667 w 1707660"/>
              <a:gd name="connsiteY81" fmla="*/ 258992 h 2160023"/>
              <a:gd name="connsiteX82" fmla="*/ 1543380 w 1707660"/>
              <a:gd name="connsiteY82" fmla="*/ 216707 h 2160023"/>
              <a:gd name="connsiteX83" fmla="*/ 1553952 w 1707660"/>
              <a:gd name="connsiteY83" fmla="*/ 184994 h 2160023"/>
              <a:gd name="connsiteX84" fmla="*/ 1575094 w 1707660"/>
              <a:gd name="connsiteY84" fmla="*/ 147995 h 2160023"/>
              <a:gd name="connsiteX85" fmla="*/ 1580379 w 1707660"/>
              <a:gd name="connsiteY85" fmla="*/ 132138 h 2160023"/>
              <a:gd name="connsiteX86" fmla="*/ 1596236 w 1707660"/>
              <a:gd name="connsiteY86" fmla="*/ 100425 h 2160023"/>
              <a:gd name="connsiteX87" fmla="*/ 1585665 w 1707660"/>
              <a:gd name="connsiteY87" fmla="*/ 52855 h 2160023"/>
              <a:gd name="connsiteX88" fmla="*/ 1590950 w 1707660"/>
              <a:gd name="connsiteY88" fmla="*/ 36998 h 2160023"/>
              <a:gd name="connsiteX89" fmla="*/ 1612093 w 1707660"/>
              <a:gd name="connsiteY89" fmla="*/ 10571 h 2160023"/>
              <a:gd name="connsiteX90" fmla="*/ 1627949 w 1707660"/>
              <a:gd name="connsiteY90" fmla="*/ 0 h 2160023"/>
              <a:gd name="connsiteX91" fmla="*/ 1664948 w 1707660"/>
              <a:gd name="connsiteY91" fmla="*/ 5285 h 2160023"/>
              <a:gd name="connsiteX92" fmla="*/ 1680805 w 1707660"/>
              <a:gd name="connsiteY92" fmla="*/ 21142 h 2160023"/>
              <a:gd name="connsiteX93" fmla="*/ 1696661 w 1707660"/>
              <a:gd name="connsiteY93" fmla="*/ 31713 h 2160023"/>
              <a:gd name="connsiteX94" fmla="*/ 1707232 w 1707660"/>
              <a:gd name="connsiteY94" fmla="*/ 63426 h 2160023"/>
              <a:gd name="connsiteX95" fmla="*/ 1701947 w 1707660"/>
              <a:gd name="connsiteY95" fmla="*/ 200850 h 2160023"/>
              <a:gd name="connsiteX96" fmla="*/ 1696661 w 1707660"/>
              <a:gd name="connsiteY96" fmla="*/ 216707 h 2160023"/>
              <a:gd name="connsiteX97" fmla="*/ 1691376 w 1707660"/>
              <a:gd name="connsiteY97" fmla="*/ 243135 h 2160023"/>
              <a:gd name="connsiteX98" fmla="*/ 1680805 w 1707660"/>
              <a:gd name="connsiteY98" fmla="*/ 280134 h 2160023"/>
              <a:gd name="connsiteX99" fmla="*/ 1675519 w 1707660"/>
              <a:gd name="connsiteY99" fmla="*/ 454557 h 2160023"/>
              <a:gd name="connsiteX100" fmla="*/ 1664948 w 1707660"/>
              <a:gd name="connsiteY100" fmla="*/ 486270 h 2160023"/>
              <a:gd name="connsiteX101" fmla="*/ 1649091 w 1707660"/>
              <a:gd name="connsiteY101" fmla="*/ 502127 h 2160023"/>
              <a:gd name="connsiteX102" fmla="*/ 1643806 w 1707660"/>
              <a:gd name="connsiteY102" fmla="*/ 523269 h 2160023"/>
              <a:gd name="connsiteX103" fmla="*/ 1622664 w 1707660"/>
              <a:gd name="connsiteY103" fmla="*/ 554982 h 2160023"/>
              <a:gd name="connsiteX104" fmla="*/ 1612093 w 1707660"/>
              <a:gd name="connsiteY104" fmla="*/ 586696 h 2160023"/>
              <a:gd name="connsiteX105" fmla="*/ 1606807 w 1707660"/>
              <a:gd name="connsiteY105" fmla="*/ 602552 h 2160023"/>
              <a:gd name="connsiteX106" fmla="*/ 1585665 w 1707660"/>
              <a:gd name="connsiteY106" fmla="*/ 634265 h 2160023"/>
              <a:gd name="connsiteX107" fmla="*/ 1575094 w 1707660"/>
              <a:gd name="connsiteY107" fmla="*/ 644837 h 2160023"/>
              <a:gd name="connsiteX108" fmla="*/ 1553952 w 1707660"/>
              <a:gd name="connsiteY108" fmla="*/ 676550 h 2160023"/>
              <a:gd name="connsiteX109" fmla="*/ 1543380 w 1707660"/>
              <a:gd name="connsiteY109" fmla="*/ 687121 h 2160023"/>
              <a:gd name="connsiteX110" fmla="*/ 1532809 w 1707660"/>
              <a:gd name="connsiteY110" fmla="*/ 702978 h 2160023"/>
              <a:gd name="connsiteX111" fmla="*/ 1516953 w 1707660"/>
              <a:gd name="connsiteY111" fmla="*/ 718834 h 2160023"/>
              <a:gd name="connsiteX112" fmla="*/ 1506382 w 1707660"/>
              <a:gd name="connsiteY112" fmla="*/ 734691 h 2160023"/>
              <a:gd name="connsiteX113" fmla="*/ 1495810 w 1707660"/>
              <a:gd name="connsiteY113" fmla="*/ 745262 h 2160023"/>
              <a:gd name="connsiteX114" fmla="*/ 1485239 w 1707660"/>
              <a:gd name="connsiteY114" fmla="*/ 761119 h 2160023"/>
              <a:gd name="connsiteX115" fmla="*/ 1437669 w 1707660"/>
              <a:gd name="connsiteY115" fmla="*/ 803403 h 2160023"/>
              <a:gd name="connsiteX116" fmla="*/ 1411242 w 1707660"/>
              <a:gd name="connsiteY116" fmla="*/ 835116 h 2160023"/>
              <a:gd name="connsiteX117" fmla="*/ 1390099 w 1707660"/>
              <a:gd name="connsiteY117" fmla="*/ 866830 h 2160023"/>
              <a:gd name="connsiteX118" fmla="*/ 1379528 w 1707660"/>
              <a:gd name="connsiteY118" fmla="*/ 882686 h 2160023"/>
              <a:gd name="connsiteX119" fmla="*/ 1363672 w 1707660"/>
              <a:gd name="connsiteY119" fmla="*/ 887972 h 2160023"/>
              <a:gd name="connsiteX120" fmla="*/ 1342530 w 1707660"/>
              <a:gd name="connsiteY120" fmla="*/ 914400 h 2160023"/>
              <a:gd name="connsiteX121" fmla="*/ 1331958 w 1707660"/>
              <a:gd name="connsiteY121" fmla="*/ 930256 h 2160023"/>
              <a:gd name="connsiteX122" fmla="*/ 1316102 w 1707660"/>
              <a:gd name="connsiteY122" fmla="*/ 940827 h 2160023"/>
              <a:gd name="connsiteX123" fmla="*/ 1284388 w 1707660"/>
              <a:gd name="connsiteY123" fmla="*/ 983112 h 2160023"/>
              <a:gd name="connsiteX124" fmla="*/ 1268532 w 1707660"/>
              <a:gd name="connsiteY124" fmla="*/ 1020111 h 2160023"/>
              <a:gd name="connsiteX125" fmla="*/ 1257961 w 1707660"/>
              <a:gd name="connsiteY125" fmla="*/ 1035967 h 2160023"/>
              <a:gd name="connsiteX126" fmla="*/ 1247390 w 1707660"/>
              <a:gd name="connsiteY126" fmla="*/ 1057109 h 2160023"/>
              <a:gd name="connsiteX127" fmla="*/ 1236819 w 1707660"/>
              <a:gd name="connsiteY127" fmla="*/ 1072966 h 2160023"/>
              <a:gd name="connsiteX128" fmla="*/ 1226247 w 1707660"/>
              <a:gd name="connsiteY128" fmla="*/ 1104679 h 2160023"/>
              <a:gd name="connsiteX129" fmla="*/ 1220962 w 1707660"/>
              <a:gd name="connsiteY129" fmla="*/ 1120536 h 2160023"/>
              <a:gd name="connsiteX130" fmla="*/ 1189249 w 1707660"/>
              <a:gd name="connsiteY130" fmla="*/ 1141678 h 2160023"/>
              <a:gd name="connsiteX131" fmla="*/ 1173392 w 1707660"/>
              <a:gd name="connsiteY131" fmla="*/ 1152249 h 2160023"/>
              <a:gd name="connsiteX132" fmla="*/ 1162821 w 1707660"/>
              <a:gd name="connsiteY132" fmla="*/ 1168106 h 2160023"/>
              <a:gd name="connsiteX133" fmla="*/ 1125822 w 1707660"/>
              <a:gd name="connsiteY133" fmla="*/ 1210390 h 2160023"/>
              <a:gd name="connsiteX134" fmla="*/ 1099394 w 1707660"/>
              <a:gd name="connsiteY134" fmla="*/ 1257960 h 2160023"/>
              <a:gd name="connsiteX135" fmla="*/ 1088823 w 1707660"/>
              <a:gd name="connsiteY135" fmla="*/ 1273817 h 2160023"/>
              <a:gd name="connsiteX136" fmla="*/ 1072967 w 1707660"/>
              <a:gd name="connsiteY136" fmla="*/ 1284388 h 2160023"/>
              <a:gd name="connsiteX137" fmla="*/ 1062395 w 1707660"/>
              <a:gd name="connsiteY137" fmla="*/ 1294959 h 2160023"/>
              <a:gd name="connsiteX138" fmla="*/ 1051824 w 1707660"/>
              <a:gd name="connsiteY138" fmla="*/ 1310816 h 2160023"/>
              <a:gd name="connsiteX139" fmla="*/ 1035968 w 1707660"/>
              <a:gd name="connsiteY139" fmla="*/ 1316101 h 2160023"/>
              <a:gd name="connsiteX140" fmla="*/ 1025397 w 1707660"/>
              <a:gd name="connsiteY140" fmla="*/ 1331958 h 2160023"/>
              <a:gd name="connsiteX141" fmla="*/ 1014825 w 1707660"/>
              <a:gd name="connsiteY141" fmla="*/ 1342529 h 2160023"/>
              <a:gd name="connsiteX142" fmla="*/ 1009540 w 1707660"/>
              <a:gd name="connsiteY142" fmla="*/ 1358386 h 2160023"/>
              <a:gd name="connsiteX143" fmla="*/ 977827 w 1707660"/>
              <a:gd name="connsiteY143" fmla="*/ 1384813 h 2160023"/>
              <a:gd name="connsiteX144" fmla="*/ 956684 w 1707660"/>
              <a:gd name="connsiteY144" fmla="*/ 1405956 h 2160023"/>
              <a:gd name="connsiteX145" fmla="*/ 924971 w 1707660"/>
              <a:gd name="connsiteY145" fmla="*/ 1427098 h 2160023"/>
              <a:gd name="connsiteX146" fmla="*/ 909115 w 1707660"/>
              <a:gd name="connsiteY146" fmla="*/ 1437669 h 2160023"/>
              <a:gd name="connsiteX147" fmla="*/ 882687 w 1707660"/>
              <a:gd name="connsiteY147" fmla="*/ 1458811 h 2160023"/>
              <a:gd name="connsiteX148" fmla="*/ 850973 w 1707660"/>
              <a:gd name="connsiteY148" fmla="*/ 1485239 h 2160023"/>
              <a:gd name="connsiteX149" fmla="*/ 824546 w 1707660"/>
              <a:gd name="connsiteY149" fmla="*/ 1516952 h 2160023"/>
              <a:gd name="connsiteX150" fmla="*/ 813975 w 1707660"/>
              <a:gd name="connsiteY150" fmla="*/ 1532809 h 2160023"/>
              <a:gd name="connsiteX151" fmla="*/ 798118 w 1707660"/>
              <a:gd name="connsiteY151" fmla="*/ 1543380 h 2160023"/>
              <a:gd name="connsiteX152" fmla="*/ 782261 w 1707660"/>
              <a:gd name="connsiteY152" fmla="*/ 1559237 h 2160023"/>
              <a:gd name="connsiteX153" fmla="*/ 771690 w 1707660"/>
              <a:gd name="connsiteY153" fmla="*/ 1575093 h 2160023"/>
              <a:gd name="connsiteX154" fmla="*/ 755834 w 1707660"/>
              <a:gd name="connsiteY154" fmla="*/ 1580379 h 2160023"/>
              <a:gd name="connsiteX155" fmla="*/ 739977 w 1707660"/>
              <a:gd name="connsiteY155" fmla="*/ 1601521 h 2160023"/>
              <a:gd name="connsiteX156" fmla="*/ 718835 w 1707660"/>
              <a:gd name="connsiteY156" fmla="*/ 1622663 h 2160023"/>
              <a:gd name="connsiteX157" fmla="*/ 708264 w 1707660"/>
              <a:gd name="connsiteY157" fmla="*/ 1643805 h 2160023"/>
              <a:gd name="connsiteX158" fmla="*/ 697693 w 1707660"/>
              <a:gd name="connsiteY158" fmla="*/ 1659662 h 2160023"/>
              <a:gd name="connsiteX159" fmla="*/ 671265 w 1707660"/>
              <a:gd name="connsiteY159" fmla="*/ 1680804 h 2160023"/>
              <a:gd name="connsiteX160" fmla="*/ 639552 w 1707660"/>
              <a:gd name="connsiteY160" fmla="*/ 1712518 h 2160023"/>
              <a:gd name="connsiteX161" fmla="*/ 628980 w 1707660"/>
              <a:gd name="connsiteY161" fmla="*/ 1723089 h 2160023"/>
              <a:gd name="connsiteX162" fmla="*/ 607838 w 1707660"/>
              <a:gd name="connsiteY162" fmla="*/ 1738945 h 2160023"/>
              <a:gd name="connsiteX163" fmla="*/ 591982 w 1707660"/>
              <a:gd name="connsiteY163" fmla="*/ 1760087 h 2160023"/>
              <a:gd name="connsiteX164" fmla="*/ 549697 w 1707660"/>
              <a:gd name="connsiteY164" fmla="*/ 1791801 h 2160023"/>
              <a:gd name="connsiteX165" fmla="*/ 523269 w 1707660"/>
              <a:gd name="connsiteY165" fmla="*/ 1797086 h 2160023"/>
              <a:gd name="connsiteX166" fmla="*/ 507413 w 1707660"/>
              <a:gd name="connsiteY166" fmla="*/ 1802372 h 2160023"/>
              <a:gd name="connsiteX167" fmla="*/ 465128 w 1707660"/>
              <a:gd name="connsiteY167" fmla="*/ 1812943 h 2160023"/>
              <a:gd name="connsiteX168" fmla="*/ 433415 w 1707660"/>
              <a:gd name="connsiteY168" fmla="*/ 1834085 h 2160023"/>
              <a:gd name="connsiteX169" fmla="*/ 417558 w 1707660"/>
              <a:gd name="connsiteY169" fmla="*/ 1844656 h 2160023"/>
              <a:gd name="connsiteX170" fmla="*/ 385845 w 1707660"/>
              <a:gd name="connsiteY170" fmla="*/ 1876370 h 2160023"/>
              <a:gd name="connsiteX171" fmla="*/ 375274 w 1707660"/>
              <a:gd name="connsiteY171" fmla="*/ 1892226 h 2160023"/>
              <a:gd name="connsiteX172" fmla="*/ 359417 w 1707660"/>
              <a:gd name="connsiteY172" fmla="*/ 1902797 h 2160023"/>
              <a:gd name="connsiteX173" fmla="*/ 343561 w 1707660"/>
              <a:gd name="connsiteY173" fmla="*/ 1918654 h 2160023"/>
              <a:gd name="connsiteX174" fmla="*/ 332990 w 1707660"/>
              <a:gd name="connsiteY174" fmla="*/ 1934511 h 2160023"/>
              <a:gd name="connsiteX175" fmla="*/ 301276 w 1707660"/>
              <a:gd name="connsiteY175" fmla="*/ 1955653 h 2160023"/>
              <a:gd name="connsiteX176" fmla="*/ 290705 w 1707660"/>
              <a:gd name="connsiteY176" fmla="*/ 1971509 h 2160023"/>
              <a:gd name="connsiteX177" fmla="*/ 258992 w 1707660"/>
              <a:gd name="connsiteY177" fmla="*/ 1997937 h 2160023"/>
              <a:gd name="connsiteX178" fmla="*/ 248421 w 1707660"/>
              <a:gd name="connsiteY178" fmla="*/ 2013794 h 2160023"/>
              <a:gd name="connsiteX179" fmla="*/ 232564 w 1707660"/>
              <a:gd name="connsiteY179" fmla="*/ 2029650 h 2160023"/>
              <a:gd name="connsiteX180" fmla="*/ 227279 w 1707660"/>
              <a:gd name="connsiteY180" fmla="*/ 2045507 h 2160023"/>
              <a:gd name="connsiteX181" fmla="*/ 211422 w 1707660"/>
              <a:gd name="connsiteY181" fmla="*/ 2050793 h 2160023"/>
              <a:gd name="connsiteX182" fmla="*/ 195565 w 1707660"/>
              <a:gd name="connsiteY182" fmla="*/ 2061364 h 2160023"/>
              <a:gd name="connsiteX183" fmla="*/ 184994 w 1707660"/>
              <a:gd name="connsiteY183" fmla="*/ 2077220 h 2160023"/>
              <a:gd name="connsiteX184" fmla="*/ 174423 w 1707660"/>
              <a:gd name="connsiteY184" fmla="*/ 2087792 h 2160023"/>
              <a:gd name="connsiteX185" fmla="*/ 169138 w 1707660"/>
              <a:gd name="connsiteY185" fmla="*/ 2103648 h 2160023"/>
              <a:gd name="connsiteX186" fmla="*/ 137424 w 1707660"/>
              <a:gd name="connsiteY186" fmla="*/ 2119505 h 2160023"/>
              <a:gd name="connsiteX187" fmla="*/ 126853 w 1707660"/>
              <a:gd name="connsiteY187" fmla="*/ 2135361 h 2160023"/>
              <a:gd name="connsiteX188" fmla="*/ 95140 w 1707660"/>
              <a:gd name="connsiteY188" fmla="*/ 2151218 h 2160023"/>
              <a:gd name="connsiteX189" fmla="*/ 68712 w 1707660"/>
              <a:gd name="connsiteY189" fmla="*/ 2124790 h 2160023"/>
              <a:gd name="connsiteX190" fmla="*/ 58141 w 1707660"/>
              <a:gd name="connsiteY190" fmla="*/ 2108934 h 2160023"/>
              <a:gd name="connsiteX191" fmla="*/ 58141 w 1707660"/>
              <a:gd name="connsiteY191" fmla="*/ 2108934 h 2160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1707660" h="2160023">
                <a:moveTo>
                  <a:pt x="58141" y="2108934"/>
                </a:moveTo>
                <a:lnTo>
                  <a:pt x="42284" y="2082506"/>
                </a:lnTo>
                <a:cubicBezTo>
                  <a:pt x="29386" y="2061009"/>
                  <a:pt x="46480" y="2070844"/>
                  <a:pt x="26428" y="2050793"/>
                </a:cubicBezTo>
                <a:cubicBezTo>
                  <a:pt x="21936" y="2046301"/>
                  <a:pt x="15531" y="2044190"/>
                  <a:pt x="10571" y="2040222"/>
                </a:cubicBezTo>
                <a:cubicBezTo>
                  <a:pt x="6680" y="2037109"/>
                  <a:pt x="3524" y="2033174"/>
                  <a:pt x="0" y="2029650"/>
                </a:cubicBezTo>
                <a:cubicBezTo>
                  <a:pt x="1762" y="2004984"/>
                  <a:pt x="3694" y="1980330"/>
                  <a:pt x="5286" y="1955653"/>
                </a:cubicBezTo>
                <a:cubicBezTo>
                  <a:pt x="7218" y="1925712"/>
                  <a:pt x="7726" y="1895666"/>
                  <a:pt x="10571" y="1865798"/>
                </a:cubicBezTo>
                <a:cubicBezTo>
                  <a:pt x="11260" y="1858566"/>
                  <a:pt x="14432" y="1851779"/>
                  <a:pt x="15857" y="1844656"/>
                </a:cubicBezTo>
                <a:cubicBezTo>
                  <a:pt x="17959" y="1834147"/>
                  <a:pt x="18897" y="1823422"/>
                  <a:pt x="21142" y="1812943"/>
                </a:cubicBezTo>
                <a:cubicBezTo>
                  <a:pt x="24186" y="1798737"/>
                  <a:pt x="27118" y="1784442"/>
                  <a:pt x="31713" y="1770659"/>
                </a:cubicBezTo>
                <a:cubicBezTo>
                  <a:pt x="33475" y="1765373"/>
                  <a:pt x="35648" y="1760207"/>
                  <a:pt x="36999" y="1754802"/>
                </a:cubicBezTo>
                <a:cubicBezTo>
                  <a:pt x="39178" y="1746086"/>
                  <a:pt x="40105" y="1737090"/>
                  <a:pt x="42284" y="1728374"/>
                </a:cubicBezTo>
                <a:cubicBezTo>
                  <a:pt x="43635" y="1722969"/>
                  <a:pt x="46219" y="1717923"/>
                  <a:pt x="47570" y="1712518"/>
                </a:cubicBezTo>
                <a:cubicBezTo>
                  <a:pt x="51541" y="1696634"/>
                  <a:pt x="54357" y="1667981"/>
                  <a:pt x="63427" y="1654376"/>
                </a:cubicBezTo>
                <a:cubicBezTo>
                  <a:pt x="66951" y="1649091"/>
                  <a:pt x="69506" y="1643012"/>
                  <a:pt x="73998" y="1638520"/>
                </a:cubicBezTo>
                <a:cubicBezTo>
                  <a:pt x="78490" y="1634028"/>
                  <a:pt x="84569" y="1631473"/>
                  <a:pt x="89854" y="1627949"/>
                </a:cubicBezTo>
                <a:cubicBezTo>
                  <a:pt x="118043" y="1585664"/>
                  <a:pt x="81045" y="1636758"/>
                  <a:pt x="116282" y="1601521"/>
                </a:cubicBezTo>
                <a:cubicBezTo>
                  <a:pt x="140190" y="1577613"/>
                  <a:pt x="111840" y="1590668"/>
                  <a:pt x="142710" y="1580379"/>
                </a:cubicBezTo>
                <a:cubicBezTo>
                  <a:pt x="167376" y="1543379"/>
                  <a:pt x="153281" y="1555712"/>
                  <a:pt x="179709" y="1538094"/>
                </a:cubicBezTo>
                <a:lnTo>
                  <a:pt x="211422" y="1490524"/>
                </a:lnTo>
                <a:cubicBezTo>
                  <a:pt x="214946" y="1485239"/>
                  <a:pt x="219984" y="1480694"/>
                  <a:pt x="221993" y="1474668"/>
                </a:cubicBezTo>
                <a:cubicBezTo>
                  <a:pt x="226292" y="1461771"/>
                  <a:pt x="227604" y="1453202"/>
                  <a:pt x="237850" y="1442955"/>
                </a:cubicBezTo>
                <a:cubicBezTo>
                  <a:pt x="265781" y="1415023"/>
                  <a:pt x="245862" y="1457366"/>
                  <a:pt x="280134" y="1405956"/>
                </a:cubicBezTo>
                <a:cubicBezTo>
                  <a:pt x="290528" y="1390364"/>
                  <a:pt x="291300" y="1386960"/>
                  <a:pt x="306562" y="1374242"/>
                </a:cubicBezTo>
                <a:cubicBezTo>
                  <a:pt x="311442" y="1370175"/>
                  <a:pt x="317539" y="1367738"/>
                  <a:pt x="322419" y="1363671"/>
                </a:cubicBezTo>
                <a:cubicBezTo>
                  <a:pt x="328161" y="1358886"/>
                  <a:pt x="332533" y="1352600"/>
                  <a:pt x="338275" y="1347815"/>
                </a:cubicBezTo>
                <a:cubicBezTo>
                  <a:pt x="343155" y="1343748"/>
                  <a:pt x="349172" y="1341212"/>
                  <a:pt x="354132" y="1337244"/>
                </a:cubicBezTo>
                <a:cubicBezTo>
                  <a:pt x="358023" y="1334131"/>
                  <a:pt x="360716" y="1329662"/>
                  <a:pt x="364703" y="1326672"/>
                </a:cubicBezTo>
                <a:cubicBezTo>
                  <a:pt x="374867" y="1319049"/>
                  <a:pt x="396416" y="1305530"/>
                  <a:pt x="396416" y="1305530"/>
                </a:cubicBezTo>
                <a:cubicBezTo>
                  <a:pt x="403349" y="1295131"/>
                  <a:pt x="407518" y="1286632"/>
                  <a:pt x="417558" y="1279102"/>
                </a:cubicBezTo>
                <a:cubicBezTo>
                  <a:pt x="427722" y="1271479"/>
                  <a:pt x="438701" y="1265007"/>
                  <a:pt x="449272" y="1257960"/>
                </a:cubicBezTo>
                <a:cubicBezTo>
                  <a:pt x="454557" y="1254436"/>
                  <a:pt x="460636" y="1251881"/>
                  <a:pt x="465128" y="1247389"/>
                </a:cubicBezTo>
                <a:lnTo>
                  <a:pt x="491556" y="1220961"/>
                </a:lnTo>
                <a:cubicBezTo>
                  <a:pt x="496842" y="1215676"/>
                  <a:pt x="503267" y="1211324"/>
                  <a:pt x="507413" y="1205105"/>
                </a:cubicBezTo>
                <a:cubicBezTo>
                  <a:pt x="510937" y="1199819"/>
                  <a:pt x="513492" y="1193740"/>
                  <a:pt x="517984" y="1189248"/>
                </a:cubicBezTo>
                <a:cubicBezTo>
                  <a:pt x="559566" y="1147666"/>
                  <a:pt x="506398" y="1214780"/>
                  <a:pt x="549697" y="1162820"/>
                </a:cubicBezTo>
                <a:cubicBezTo>
                  <a:pt x="553764" y="1157940"/>
                  <a:pt x="555776" y="1151456"/>
                  <a:pt x="560268" y="1146964"/>
                </a:cubicBezTo>
                <a:cubicBezTo>
                  <a:pt x="601838" y="1105396"/>
                  <a:pt x="548695" y="1172481"/>
                  <a:pt x="591982" y="1120536"/>
                </a:cubicBezTo>
                <a:cubicBezTo>
                  <a:pt x="596049" y="1115656"/>
                  <a:pt x="598486" y="1109559"/>
                  <a:pt x="602553" y="1104679"/>
                </a:cubicBezTo>
                <a:cubicBezTo>
                  <a:pt x="607338" y="1098937"/>
                  <a:pt x="613624" y="1094565"/>
                  <a:pt x="618409" y="1088823"/>
                </a:cubicBezTo>
                <a:cubicBezTo>
                  <a:pt x="651737" y="1048829"/>
                  <a:pt x="608804" y="1093140"/>
                  <a:pt x="639552" y="1062395"/>
                </a:cubicBezTo>
                <a:cubicBezTo>
                  <a:pt x="643851" y="1049498"/>
                  <a:pt x="645161" y="1040929"/>
                  <a:pt x="655408" y="1030682"/>
                </a:cubicBezTo>
                <a:cubicBezTo>
                  <a:pt x="659900" y="1026190"/>
                  <a:pt x="665979" y="1023635"/>
                  <a:pt x="671265" y="1020111"/>
                </a:cubicBezTo>
                <a:cubicBezTo>
                  <a:pt x="699454" y="977826"/>
                  <a:pt x="662456" y="1028920"/>
                  <a:pt x="697693" y="993683"/>
                </a:cubicBezTo>
                <a:cubicBezTo>
                  <a:pt x="732933" y="958443"/>
                  <a:pt x="681834" y="995446"/>
                  <a:pt x="724120" y="967255"/>
                </a:cubicBezTo>
                <a:cubicBezTo>
                  <a:pt x="727644" y="961969"/>
                  <a:pt x="730199" y="955890"/>
                  <a:pt x="734691" y="951398"/>
                </a:cubicBezTo>
                <a:cubicBezTo>
                  <a:pt x="739183" y="946906"/>
                  <a:pt x="745668" y="944894"/>
                  <a:pt x="750548" y="940827"/>
                </a:cubicBezTo>
                <a:cubicBezTo>
                  <a:pt x="756290" y="936042"/>
                  <a:pt x="760663" y="929756"/>
                  <a:pt x="766405" y="924971"/>
                </a:cubicBezTo>
                <a:cubicBezTo>
                  <a:pt x="771285" y="920904"/>
                  <a:pt x="777438" y="918534"/>
                  <a:pt x="782261" y="914400"/>
                </a:cubicBezTo>
                <a:lnTo>
                  <a:pt x="819260" y="877401"/>
                </a:lnTo>
                <a:lnTo>
                  <a:pt x="850973" y="845687"/>
                </a:lnTo>
                <a:cubicBezTo>
                  <a:pt x="854497" y="842163"/>
                  <a:pt x="858781" y="839262"/>
                  <a:pt x="861545" y="835116"/>
                </a:cubicBezTo>
                <a:cubicBezTo>
                  <a:pt x="865069" y="829831"/>
                  <a:pt x="867624" y="823752"/>
                  <a:pt x="872116" y="819260"/>
                </a:cubicBezTo>
                <a:cubicBezTo>
                  <a:pt x="876608" y="814768"/>
                  <a:pt x="883149" y="812823"/>
                  <a:pt x="887972" y="808689"/>
                </a:cubicBezTo>
                <a:cubicBezTo>
                  <a:pt x="895539" y="802203"/>
                  <a:pt x="901548" y="794032"/>
                  <a:pt x="909115" y="787546"/>
                </a:cubicBezTo>
                <a:cubicBezTo>
                  <a:pt x="913938" y="783412"/>
                  <a:pt x="919802" y="780667"/>
                  <a:pt x="924971" y="776975"/>
                </a:cubicBezTo>
                <a:cubicBezTo>
                  <a:pt x="932139" y="771855"/>
                  <a:pt x="938945" y="766239"/>
                  <a:pt x="946113" y="761119"/>
                </a:cubicBezTo>
                <a:cubicBezTo>
                  <a:pt x="951282" y="757427"/>
                  <a:pt x="957189" y="754731"/>
                  <a:pt x="961970" y="750548"/>
                </a:cubicBezTo>
                <a:cubicBezTo>
                  <a:pt x="971346" y="742344"/>
                  <a:pt x="978032" y="731031"/>
                  <a:pt x="988398" y="724120"/>
                </a:cubicBezTo>
                <a:lnTo>
                  <a:pt x="1020111" y="702978"/>
                </a:lnTo>
                <a:cubicBezTo>
                  <a:pt x="1025397" y="699454"/>
                  <a:pt x="1031476" y="696899"/>
                  <a:pt x="1035968" y="692407"/>
                </a:cubicBezTo>
                <a:cubicBezTo>
                  <a:pt x="1039492" y="688883"/>
                  <a:pt x="1042552" y="684825"/>
                  <a:pt x="1046539" y="681835"/>
                </a:cubicBezTo>
                <a:cubicBezTo>
                  <a:pt x="1046552" y="681825"/>
                  <a:pt x="1086174" y="655412"/>
                  <a:pt x="1094109" y="650122"/>
                </a:cubicBezTo>
                <a:cubicBezTo>
                  <a:pt x="1099394" y="646598"/>
                  <a:pt x="1105473" y="644043"/>
                  <a:pt x="1109965" y="639551"/>
                </a:cubicBezTo>
                <a:cubicBezTo>
                  <a:pt x="1130314" y="619202"/>
                  <a:pt x="1119602" y="627840"/>
                  <a:pt x="1141679" y="613123"/>
                </a:cubicBezTo>
                <a:cubicBezTo>
                  <a:pt x="1143441" y="607838"/>
                  <a:pt x="1143025" y="601206"/>
                  <a:pt x="1146964" y="597267"/>
                </a:cubicBezTo>
                <a:cubicBezTo>
                  <a:pt x="1155948" y="588283"/>
                  <a:pt x="1168514" y="583747"/>
                  <a:pt x="1178678" y="576124"/>
                </a:cubicBezTo>
                <a:cubicBezTo>
                  <a:pt x="1185725" y="570839"/>
                  <a:pt x="1192652" y="565388"/>
                  <a:pt x="1199820" y="560268"/>
                </a:cubicBezTo>
                <a:cubicBezTo>
                  <a:pt x="1204989" y="556576"/>
                  <a:pt x="1210796" y="553764"/>
                  <a:pt x="1215676" y="549697"/>
                </a:cubicBezTo>
                <a:cubicBezTo>
                  <a:pt x="1221418" y="544912"/>
                  <a:pt x="1225858" y="538705"/>
                  <a:pt x="1231533" y="533840"/>
                </a:cubicBezTo>
                <a:cubicBezTo>
                  <a:pt x="1251942" y="516346"/>
                  <a:pt x="1252141" y="521795"/>
                  <a:pt x="1268532" y="502127"/>
                </a:cubicBezTo>
                <a:cubicBezTo>
                  <a:pt x="1272599" y="497247"/>
                  <a:pt x="1274611" y="490762"/>
                  <a:pt x="1279103" y="486270"/>
                </a:cubicBezTo>
                <a:cubicBezTo>
                  <a:pt x="1285332" y="480041"/>
                  <a:pt x="1293556" y="476146"/>
                  <a:pt x="1300245" y="470413"/>
                </a:cubicBezTo>
                <a:cubicBezTo>
                  <a:pt x="1338655" y="437491"/>
                  <a:pt x="1290884" y="471814"/>
                  <a:pt x="1337244" y="438700"/>
                </a:cubicBezTo>
                <a:cubicBezTo>
                  <a:pt x="1342413" y="435008"/>
                  <a:pt x="1348379" y="432379"/>
                  <a:pt x="1353101" y="428129"/>
                </a:cubicBezTo>
                <a:cubicBezTo>
                  <a:pt x="1366065" y="416461"/>
                  <a:pt x="1377766" y="403463"/>
                  <a:pt x="1390099" y="391130"/>
                </a:cubicBezTo>
                <a:lnTo>
                  <a:pt x="1416527" y="364702"/>
                </a:lnTo>
                <a:cubicBezTo>
                  <a:pt x="1421813" y="359416"/>
                  <a:pt x="1426165" y="352992"/>
                  <a:pt x="1432384" y="348846"/>
                </a:cubicBezTo>
                <a:lnTo>
                  <a:pt x="1448241" y="338275"/>
                </a:lnTo>
                <a:cubicBezTo>
                  <a:pt x="1451765" y="332989"/>
                  <a:pt x="1454592" y="327166"/>
                  <a:pt x="1458812" y="322418"/>
                </a:cubicBezTo>
                <a:cubicBezTo>
                  <a:pt x="1468744" y="311244"/>
                  <a:pt x="1482232" y="303144"/>
                  <a:pt x="1490525" y="290705"/>
                </a:cubicBezTo>
                <a:cubicBezTo>
                  <a:pt x="1497572" y="280134"/>
                  <a:pt x="1502684" y="267976"/>
                  <a:pt x="1511667" y="258992"/>
                </a:cubicBezTo>
                <a:cubicBezTo>
                  <a:pt x="1524188" y="246470"/>
                  <a:pt x="1537403" y="234635"/>
                  <a:pt x="1543380" y="216707"/>
                </a:cubicBezTo>
                <a:cubicBezTo>
                  <a:pt x="1546904" y="206136"/>
                  <a:pt x="1548969" y="194961"/>
                  <a:pt x="1553952" y="184994"/>
                </a:cubicBezTo>
                <a:cubicBezTo>
                  <a:pt x="1567364" y="158170"/>
                  <a:pt x="1560153" y="170408"/>
                  <a:pt x="1575094" y="147995"/>
                </a:cubicBezTo>
                <a:cubicBezTo>
                  <a:pt x="1576856" y="142709"/>
                  <a:pt x="1577887" y="137121"/>
                  <a:pt x="1580379" y="132138"/>
                </a:cubicBezTo>
                <a:cubicBezTo>
                  <a:pt x="1600875" y="91145"/>
                  <a:pt x="1582947" y="140290"/>
                  <a:pt x="1596236" y="100425"/>
                </a:cubicBezTo>
                <a:cubicBezTo>
                  <a:pt x="1590785" y="84072"/>
                  <a:pt x="1585665" y="71462"/>
                  <a:pt x="1585665" y="52855"/>
                </a:cubicBezTo>
                <a:cubicBezTo>
                  <a:pt x="1585665" y="47283"/>
                  <a:pt x="1588458" y="41981"/>
                  <a:pt x="1590950" y="36998"/>
                </a:cubicBezTo>
                <a:cubicBezTo>
                  <a:pt x="1595529" y="27839"/>
                  <a:pt x="1603898" y="17127"/>
                  <a:pt x="1612093" y="10571"/>
                </a:cubicBezTo>
                <a:cubicBezTo>
                  <a:pt x="1617053" y="6603"/>
                  <a:pt x="1622664" y="3524"/>
                  <a:pt x="1627949" y="0"/>
                </a:cubicBezTo>
                <a:cubicBezTo>
                  <a:pt x="1640282" y="1762"/>
                  <a:pt x="1653381" y="658"/>
                  <a:pt x="1664948" y="5285"/>
                </a:cubicBezTo>
                <a:cubicBezTo>
                  <a:pt x="1671888" y="8061"/>
                  <a:pt x="1675063" y="16357"/>
                  <a:pt x="1680805" y="21142"/>
                </a:cubicBezTo>
                <a:cubicBezTo>
                  <a:pt x="1685685" y="25209"/>
                  <a:pt x="1691376" y="28189"/>
                  <a:pt x="1696661" y="31713"/>
                </a:cubicBezTo>
                <a:cubicBezTo>
                  <a:pt x="1700185" y="42284"/>
                  <a:pt x="1707660" y="52291"/>
                  <a:pt x="1707232" y="63426"/>
                </a:cubicBezTo>
                <a:cubicBezTo>
                  <a:pt x="1705470" y="109234"/>
                  <a:pt x="1705101" y="155117"/>
                  <a:pt x="1701947" y="200850"/>
                </a:cubicBezTo>
                <a:cubicBezTo>
                  <a:pt x="1701564" y="206408"/>
                  <a:pt x="1698012" y="211302"/>
                  <a:pt x="1696661" y="216707"/>
                </a:cubicBezTo>
                <a:cubicBezTo>
                  <a:pt x="1694482" y="225423"/>
                  <a:pt x="1693325" y="234365"/>
                  <a:pt x="1691376" y="243135"/>
                </a:cubicBezTo>
                <a:cubicBezTo>
                  <a:pt x="1686953" y="263037"/>
                  <a:pt x="1686688" y="262482"/>
                  <a:pt x="1680805" y="280134"/>
                </a:cubicBezTo>
                <a:cubicBezTo>
                  <a:pt x="1679043" y="338275"/>
                  <a:pt x="1679980" y="396561"/>
                  <a:pt x="1675519" y="454557"/>
                </a:cubicBezTo>
                <a:cubicBezTo>
                  <a:pt x="1674664" y="465667"/>
                  <a:pt x="1672827" y="478391"/>
                  <a:pt x="1664948" y="486270"/>
                </a:cubicBezTo>
                <a:lnTo>
                  <a:pt x="1649091" y="502127"/>
                </a:lnTo>
                <a:cubicBezTo>
                  <a:pt x="1647329" y="509174"/>
                  <a:pt x="1647055" y="516772"/>
                  <a:pt x="1643806" y="523269"/>
                </a:cubicBezTo>
                <a:cubicBezTo>
                  <a:pt x="1638124" y="534633"/>
                  <a:pt x="1626681" y="542929"/>
                  <a:pt x="1622664" y="554982"/>
                </a:cubicBezTo>
                <a:lnTo>
                  <a:pt x="1612093" y="586696"/>
                </a:lnTo>
                <a:cubicBezTo>
                  <a:pt x="1610331" y="591981"/>
                  <a:pt x="1609897" y="597916"/>
                  <a:pt x="1606807" y="602552"/>
                </a:cubicBezTo>
                <a:cubicBezTo>
                  <a:pt x="1599760" y="613123"/>
                  <a:pt x="1594648" y="625281"/>
                  <a:pt x="1585665" y="634265"/>
                </a:cubicBezTo>
                <a:cubicBezTo>
                  <a:pt x="1582141" y="637789"/>
                  <a:pt x="1578084" y="640850"/>
                  <a:pt x="1575094" y="644837"/>
                </a:cubicBezTo>
                <a:cubicBezTo>
                  <a:pt x="1567471" y="655001"/>
                  <a:pt x="1562936" y="667567"/>
                  <a:pt x="1553952" y="676550"/>
                </a:cubicBezTo>
                <a:cubicBezTo>
                  <a:pt x="1550428" y="680074"/>
                  <a:pt x="1546493" y="683230"/>
                  <a:pt x="1543380" y="687121"/>
                </a:cubicBezTo>
                <a:cubicBezTo>
                  <a:pt x="1539412" y="692081"/>
                  <a:pt x="1536876" y="698098"/>
                  <a:pt x="1532809" y="702978"/>
                </a:cubicBezTo>
                <a:cubicBezTo>
                  <a:pt x="1528024" y="708720"/>
                  <a:pt x="1521738" y="713092"/>
                  <a:pt x="1516953" y="718834"/>
                </a:cubicBezTo>
                <a:cubicBezTo>
                  <a:pt x="1512886" y="723714"/>
                  <a:pt x="1510350" y="729731"/>
                  <a:pt x="1506382" y="734691"/>
                </a:cubicBezTo>
                <a:cubicBezTo>
                  <a:pt x="1503269" y="738582"/>
                  <a:pt x="1498923" y="741371"/>
                  <a:pt x="1495810" y="745262"/>
                </a:cubicBezTo>
                <a:cubicBezTo>
                  <a:pt x="1491842" y="750222"/>
                  <a:pt x="1489459" y="756371"/>
                  <a:pt x="1485239" y="761119"/>
                </a:cubicBezTo>
                <a:cubicBezTo>
                  <a:pt x="1458908" y="790741"/>
                  <a:pt x="1461769" y="787337"/>
                  <a:pt x="1437669" y="803403"/>
                </a:cubicBezTo>
                <a:cubicBezTo>
                  <a:pt x="1399900" y="860058"/>
                  <a:pt x="1458714" y="774081"/>
                  <a:pt x="1411242" y="835116"/>
                </a:cubicBezTo>
                <a:cubicBezTo>
                  <a:pt x="1403442" y="845145"/>
                  <a:pt x="1397147" y="856259"/>
                  <a:pt x="1390099" y="866830"/>
                </a:cubicBezTo>
                <a:cubicBezTo>
                  <a:pt x="1386575" y="872115"/>
                  <a:pt x="1385554" y="880677"/>
                  <a:pt x="1379528" y="882686"/>
                </a:cubicBezTo>
                <a:lnTo>
                  <a:pt x="1363672" y="887972"/>
                </a:lnTo>
                <a:cubicBezTo>
                  <a:pt x="1331146" y="936759"/>
                  <a:pt x="1372648" y="876754"/>
                  <a:pt x="1342530" y="914400"/>
                </a:cubicBezTo>
                <a:cubicBezTo>
                  <a:pt x="1338562" y="919360"/>
                  <a:pt x="1336450" y="925764"/>
                  <a:pt x="1331958" y="930256"/>
                </a:cubicBezTo>
                <a:cubicBezTo>
                  <a:pt x="1327466" y="934748"/>
                  <a:pt x="1321387" y="937303"/>
                  <a:pt x="1316102" y="940827"/>
                </a:cubicBezTo>
                <a:cubicBezTo>
                  <a:pt x="1292196" y="976688"/>
                  <a:pt x="1303944" y="963558"/>
                  <a:pt x="1284388" y="983112"/>
                </a:cubicBezTo>
                <a:cubicBezTo>
                  <a:pt x="1278459" y="1000900"/>
                  <a:pt x="1278982" y="1001824"/>
                  <a:pt x="1268532" y="1020111"/>
                </a:cubicBezTo>
                <a:cubicBezTo>
                  <a:pt x="1265380" y="1025626"/>
                  <a:pt x="1261113" y="1030452"/>
                  <a:pt x="1257961" y="1035967"/>
                </a:cubicBezTo>
                <a:cubicBezTo>
                  <a:pt x="1254052" y="1042808"/>
                  <a:pt x="1251299" y="1050268"/>
                  <a:pt x="1247390" y="1057109"/>
                </a:cubicBezTo>
                <a:cubicBezTo>
                  <a:pt x="1244238" y="1062625"/>
                  <a:pt x="1239399" y="1067161"/>
                  <a:pt x="1236819" y="1072966"/>
                </a:cubicBezTo>
                <a:cubicBezTo>
                  <a:pt x="1232293" y="1083148"/>
                  <a:pt x="1229771" y="1094108"/>
                  <a:pt x="1226247" y="1104679"/>
                </a:cubicBezTo>
                <a:cubicBezTo>
                  <a:pt x="1224485" y="1109965"/>
                  <a:pt x="1225598" y="1117445"/>
                  <a:pt x="1220962" y="1120536"/>
                </a:cubicBezTo>
                <a:lnTo>
                  <a:pt x="1189249" y="1141678"/>
                </a:lnTo>
                <a:lnTo>
                  <a:pt x="1173392" y="1152249"/>
                </a:lnTo>
                <a:cubicBezTo>
                  <a:pt x="1169868" y="1157535"/>
                  <a:pt x="1167313" y="1163614"/>
                  <a:pt x="1162821" y="1168106"/>
                </a:cubicBezTo>
                <a:cubicBezTo>
                  <a:pt x="1141237" y="1189690"/>
                  <a:pt x="1140800" y="1165460"/>
                  <a:pt x="1125822" y="1210390"/>
                </a:cubicBezTo>
                <a:cubicBezTo>
                  <a:pt x="1116518" y="1238300"/>
                  <a:pt x="1123627" y="1221610"/>
                  <a:pt x="1099394" y="1257960"/>
                </a:cubicBezTo>
                <a:cubicBezTo>
                  <a:pt x="1095870" y="1263246"/>
                  <a:pt x="1094109" y="1270293"/>
                  <a:pt x="1088823" y="1273817"/>
                </a:cubicBezTo>
                <a:cubicBezTo>
                  <a:pt x="1083538" y="1277341"/>
                  <a:pt x="1077927" y="1280420"/>
                  <a:pt x="1072967" y="1284388"/>
                </a:cubicBezTo>
                <a:cubicBezTo>
                  <a:pt x="1069076" y="1287501"/>
                  <a:pt x="1065508" y="1291068"/>
                  <a:pt x="1062395" y="1294959"/>
                </a:cubicBezTo>
                <a:cubicBezTo>
                  <a:pt x="1058427" y="1299919"/>
                  <a:pt x="1056784" y="1306848"/>
                  <a:pt x="1051824" y="1310816"/>
                </a:cubicBezTo>
                <a:cubicBezTo>
                  <a:pt x="1047474" y="1314296"/>
                  <a:pt x="1041253" y="1314339"/>
                  <a:pt x="1035968" y="1316101"/>
                </a:cubicBezTo>
                <a:cubicBezTo>
                  <a:pt x="1032444" y="1321387"/>
                  <a:pt x="1029365" y="1326998"/>
                  <a:pt x="1025397" y="1331958"/>
                </a:cubicBezTo>
                <a:cubicBezTo>
                  <a:pt x="1022284" y="1335849"/>
                  <a:pt x="1017389" y="1338256"/>
                  <a:pt x="1014825" y="1342529"/>
                </a:cubicBezTo>
                <a:cubicBezTo>
                  <a:pt x="1011958" y="1347307"/>
                  <a:pt x="1012631" y="1353750"/>
                  <a:pt x="1009540" y="1358386"/>
                </a:cubicBezTo>
                <a:cubicBezTo>
                  <a:pt x="997324" y="1376710"/>
                  <a:pt x="992991" y="1371815"/>
                  <a:pt x="977827" y="1384813"/>
                </a:cubicBezTo>
                <a:cubicBezTo>
                  <a:pt x="970260" y="1391299"/>
                  <a:pt x="964977" y="1400427"/>
                  <a:pt x="956684" y="1405956"/>
                </a:cubicBezTo>
                <a:lnTo>
                  <a:pt x="924971" y="1427098"/>
                </a:lnTo>
                <a:cubicBezTo>
                  <a:pt x="919686" y="1430622"/>
                  <a:pt x="913607" y="1433177"/>
                  <a:pt x="909115" y="1437669"/>
                </a:cubicBezTo>
                <a:cubicBezTo>
                  <a:pt x="878349" y="1468432"/>
                  <a:pt x="922705" y="1425462"/>
                  <a:pt x="882687" y="1458811"/>
                </a:cubicBezTo>
                <a:cubicBezTo>
                  <a:pt x="841996" y="1492721"/>
                  <a:pt x="890337" y="1458997"/>
                  <a:pt x="850973" y="1485239"/>
                </a:cubicBezTo>
                <a:cubicBezTo>
                  <a:pt x="824727" y="1524610"/>
                  <a:pt x="858460" y="1476255"/>
                  <a:pt x="824546" y="1516952"/>
                </a:cubicBezTo>
                <a:cubicBezTo>
                  <a:pt x="820479" y="1521832"/>
                  <a:pt x="818467" y="1528317"/>
                  <a:pt x="813975" y="1532809"/>
                </a:cubicBezTo>
                <a:cubicBezTo>
                  <a:pt x="809483" y="1537301"/>
                  <a:pt x="802998" y="1539313"/>
                  <a:pt x="798118" y="1543380"/>
                </a:cubicBezTo>
                <a:cubicBezTo>
                  <a:pt x="792375" y="1548165"/>
                  <a:pt x="787046" y="1553495"/>
                  <a:pt x="782261" y="1559237"/>
                </a:cubicBezTo>
                <a:cubicBezTo>
                  <a:pt x="778194" y="1564117"/>
                  <a:pt x="776650" y="1571125"/>
                  <a:pt x="771690" y="1575093"/>
                </a:cubicBezTo>
                <a:cubicBezTo>
                  <a:pt x="767340" y="1578573"/>
                  <a:pt x="761119" y="1578617"/>
                  <a:pt x="755834" y="1580379"/>
                </a:cubicBezTo>
                <a:cubicBezTo>
                  <a:pt x="750548" y="1587426"/>
                  <a:pt x="745778" y="1594891"/>
                  <a:pt x="739977" y="1601521"/>
                </a:cubicBezTo>
                <a:cubicBezTo>
                  <a:pt x="733414" y="1609021"/>
                  <a:pt x="724815" y="1614690"/>
                  <a:pt x="718835" y="1622663"/>
                </a:cubicBezTo>
                <a:cubicBezTo>
                  <a:pt x="714108" y="1628966"/>
                  <a:pt x="712173" y="1636964"/>
                  <a:pt x="708264" y="1643805"/>
                </a:cubicBezTo>
                <a:cubicBezTo>
                  <a:pt x="705112" y="1649321"/>
                  <a:pt x="701661" y="1654702"/>
                  <a:pt x="697693" y="1659662"/>
                </a:cubicBezTo>
                <a:cubicBezTo>
                  <a:pt x="683403" y="1677524"/>
                  <a:pt x="690280" y="1663901"/>
                  <a:pt x="671265" y="1680804"/>
                </a:cubicBezTo>
                <a:cubicBezTo>
                  <a:pt x="660091" y="1690736"/>
                  <a:pt x="650123" y="1701947"/>
                  <a:pt x="639552" y="1712518"/>
                </a:cubicBezTo>
                <a:cubicBezTo>
                  <a:pt x="636028" y="1716042"/>
                  <a:pt x="632967" y="1720099"/>
                  <a:pt x="628980" y="1723089"/>
                </a:cubicBezTo>
                <a:cubicBezTo>
                  <a:pt x="621933" y="1728374"/>
                  <a:pt x="614067" y="1732716"/>
                  <a:pt x="607838" y="1738945"/>
                </a:cubicBezTo>
                <a:cubicBezTo>
                  <a:pt x="601609" y="1745174"/>
                  <a:pt x="597621" y="1753320"/>
                  <a:pt x="591982" y="1760087"/>
                </a:cubicBezTo>
                <a:cubicBezTo>
                  <a:pt x="582902" y="1770983"/>
                  <a:pt x="558851" y="1789970"/>
                  <a:pt x="549697" y="1791801"/>
                </a:cubicBezTo>
                <a:cubicBezTo>
                  <a:pt x="540888" y="1793563"/>
                  <a:pt x="531985" y="1794907"/>
                  <a:pt x="523269" y="1797086"/>
                </a:cubicBezTo>
                <a:cubicBezTo>
                  <a:pt x="517864" y="1798437"/>
                  <a:pt x="512818" y="1801021"/>
                  <a:pt x="507413" y="1802372"/>
                </a:cubicBezTo>
                <a:cubicBezTo>
                  <a:pt x="498887" y="1804503"/>
                  <a:pt x="475017" y="1807449"/>
                  <a:pt x="465128" y="1812943"/>
                </a:cubicBezTo>
                <a:cubicBezTo>
                  <a:pt x="454022" y="1819113"/>
                  <a:pt x="443986" y="1827038"/>
                  <a:pt x="433415" y="1834085"/>
                </a:cubicBezTo>
                <a:cubicBezTo>
                  <a:pt x="428129" y="1837609"/>
                  <a:pt x="422050" y="1840164"/>
                  <a:pt x="417558" y="1844656"/>
                </a:cubicBezTo>
                <a:cubicBezTo>
                  <a:pt x="406987" y="1855227"/>
                  <a:pt x="394138" y="1863931"/>
                  <a:pt x="385845" y="1876370"/>
                </a:cubicBezTo>
                <a:cubicBezTo>
                  <a:pt x="382321" y="1881655"/>
                  <a:pt x="379766" y="1887734"/>
                  <a:pt x="375274" y="1892226"/>
                </a:cubicBezTo>
                <a:cubicBezTo>
                  <a:pt x="370782" y="1896718"/>
                  <a:pt x="364297" y="1898730"/>
                  <a:pt x="359417" y="1902797"/>
                </a:cubicBezTo>
                <a:cubicBezTo>
                  <a:pt x="353675" y="1907582"/>
                  <a:pt x="348346" y="1912912"/>
                  <a:pt x="343561" y="1918654"/>
                </a:cubicBezTo>
                <a:cubicBezTo>
                  <a:pt x="339494" y="1923534"/>
                  <a:pt x="337771" y="1930328"/>
                  <a:pt x="332990" y="1934511"/>
                </a:cubicBezTo>
                <a:cubicBezTo>
                  <a:pt x="323428" y="1942877"/>
                  <a:pt x="301276" y="1955653"/>
                  <a:pt x="301276" y="1955653"/>
                </a:cubicBezTo>
                <a:cubicBezTo>
                  <a:pt x="297752" y="1960938"/>
                  <a:pt x="294673" y="1966549"/>
                  <a:pt x="290705" y="1971509"/>
                </a:cubicBezTo>
                <a:cubicBezTo>
                  <a:pt x="282302" y="1982013"/>
                  <a:pt x="269278" y="1990222"/>
                  <a:pt x="258992" y="1997937"/>
                </a:cubicBezTo>
                <a:cubicBezTo>
                  <a:pt x="255468" y="2003223"/>
                  <a:pt x="252488" y="2008914"/>
                  <a:pt x="248421" y="2013794"/>
                </a:cubicBezTo>
                <a:cubicBezTo>
                  <a:pt x="243636" y="2019536"/>
                  <a:pt x="236710" y="2023431"/>
                  <a:pt x="232564" y="2029650"/>
                </a:cubicBezTo>
                <a:cubicBezTo>
                  <a:pt x="229473" y="2034286"/>
                  <a:pt x="231219" y="2041567"/>
                  <a:pt x="227279" y="2045507"/>
                </a:cubicBezTo>
                <a:cubicBezTo>
                  <a:pt x="223339" y="2049447"/>
                  <a:pt x="216405" y="2048301"/>
                  <a:pt x="211422" y="2050793"/>
                </a:cubicBezTo>
                <a:cubicBezTo>
                  <a:pt x="205740" y="2053634"/>
                  <a:pt x="200851" y="2057840"/>
                  <a:pt x="195565" y="2061364"/>
                </a:cubicBezTo>
                <a:cubicBezTo>
                  <a:pt x="192041" y="2066649"/>
                  <a:pt x="188962" y="2072260"/>
                  <a:pt x="184994" y="2077220"/>
                </a:cubicBezTo>
                <a:cubicBezTo>
                  <a:pt x="181881" y="2081111"/>
                  <a:pt x="176987" y="2083519"/>
                  <a:pt x="174423" y="2087792"/>
                </a:cubicBezTo>
                <a:cubicBezTo>
                  <a:pt x="171557" y="2092569"/>
                  <a:pt x="172618" y="2099298"/>
                  <a:pt x="169138" y="2103648"/>
                </a:cubicBezTo>
                <a:cubicBezTo>
                  <a:pt x="161687" y="2112962"/>
                  <a:pt x="147869" y="2116023"/>
                  <a:pt x="137424" y="2119505"/>
                </a:cubicBezTo>
                <a:cubicBezTo>
                  <a:pt x="133900" y="2124790"/>
                  <a:pt x="131345" y="2130869"/>
                  <a:pt x="126853" y="2135361"/>
                </a:cubicBezTo>
                <a:cubicBezTo>
                  <a:pt x="116605" y="2145610"/>
                  <a:pt x="108040" y="2146919"/>
                  <a:pt x="95140" y="2151218"/>
                </a:cubicBezTo>
                <a:cubicBezTo>
                  <a:pt x="66953" y="2108937"/>
                  <a:pt x="103947" y="2160023"/>
                  <a:pt x="68712" y="2124790"/>
                </a:cubicBezTo>
                <a:cubicBezTo>
                  <a:pt x="64220" y="2120298"/>
                  <a:pt x="62109" y="2113894"/>
                  <a:pt x="58141" y="2108934"/>
                </a:cubicBezTo>
                <a:lnTo>
                  <a:pt x="58141" y="2108934"/>
                </a:ln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/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8" descr="04-Seeds-4733-12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4"/>
          <p:cNvSpPr txBox="1">
            <a:spLocks noChangeArrowheads="1"/>
          </p:cNvSpPr>
          <p:nvPr/>
        </p:nvSpPr>
        <p:spPr bwMode="auto">
          <a:xfrm>
            <a:off x="496888" y="228600"/>
            <a:ext cx="79136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Times New Roman" charset="0"/>
              </a:rPr>
              <a:t>Seeds attach to the shaft are in the channels.</a:t>
            </a:r>
          </a:p>
        </p:txBody>
      </p:sp>
      <p:sp>
        <p:nvSpPr>
          <p:cNvPr id="32772" name="TextBox 6"/>
          <p:cNvSpPr txBox="1">
            <a:spLocks noChangeArrowheads="1"/>
          </p:cNvSpPr>
          <p:nvPr/>
        </p:nvSpPr>
        <p:spPr bwMode="auto">
          <a:xfrm>
            <a:off x="1371600" y="4876800"/>
            <a:ext cx="1665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Channel</a:t>
            </a:r>
          </a:p>
        </p:txBody>
      </p:sp>
      <p:sp>
        <p:nvSpPr>
          <p:cNvPr id="32773" name="TextBox 7"/>
          <p:cNvSpPr txBox="1">
            <a:spLocks noChangeArrowheads="1"/>
          </p:cNvSpPr>
          <p:nvPr/>
        </p:nvSpPr>
        <p:spPr bwMode="auto">
          <a:xfrm>
            <a:off x="685800" y="2895600"/>
            <a:ext cx="1117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Shaft</a:t>
            </a:r>
          </a:p>
        </p:txBody>
      </p:sp>
      <p:cxnSp>
        <p:nvCxnSpPr>
          <p:cNvPr id="32774" name="Straight Arrow Connector 9"/>
          <p:cNvCxnSpPr>
            <a:cxnSpLocks noChangeShapeType="1"/>
          </p:cNvCxnSpPr>
          <p:nvPr/>
        </p:nvCxnSpPr>
        <p:spPr bwMode="auto">
          <a:xfrm>
            <a:off x="1752600" y="3276600"/>
            <a:ext cx="1676400" cy="762000"/>
          </a:xfrm>
          <a:prstGeom prst="straightConnector1">
            <a:avLst/>
          </a:prstGeom>
          <a:noFill/>
          <a:ln w="28575" algn="ctr">
            <a:solidFill>
              <a:schemeClr val="bg2">
                <a:lumMod val="90000"/>
                <a:lumOff val="10000"/>
              </a:schemeClr>
            </a:solidFill>
            <a:round/>
            <a:headEnd/>
            <a:tailEnd type="arrow" w="med" len="med"/>
          </a:ln>
        </p:spPr>
      </p:cxnSp>
      <p:cxnSp>
        <p:nvCxnSpPr>
          <p:cNvPr id="32775" name="Straight Arrow Connector 10"/>
          <p:cNvCxnSpPr>
            <a:cxnSpLocks noChangeShapeType="1"/>
          </p:cNvCxnSpPr>
          <p:nvPr/>
        </p:nvCxnSpPr>
        <p:spPr bwMode="auto">
          <a:xfrm flipV="1">
            <a:off x="2971800" y="4572000"/>
            <a:ext cx="990600" cy="533400"/>
          </a:xfrm>
          <a:prstGeom prst="straightConnector1">
            <a:avLst/>
          </a:prstGeom>
          <a:noFill/>
          <a:ln w="28575" algn="ctr">
            <a:solidFill>
              <a:schemeClr val="accent1">
                <a:lumMod val="75000"/>
              </a:schemeClr>
            </a:solidFill>
            <a:round/>
            <a:headEnd/>
            <a:tailEnd type="arrow" w="med" len="med"/>
          </a:ln>
        </p:spPr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010400" y="1371600"/>
            <a:ext cx="1241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FF3300"/>
                </a:solidFill>
                <a:latin typeface="Times New Roman" charset="0"/>
              </a:rPr>
              <a:t>Seeds</a:t>
            </a:r>
          </a:p>
        </p:txBody>
      </p: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H="1">
            <a:off x="4900613" y="1828800"/>
            <a:ext cx="2109787" cy="381000"/>
          </a:xfrm>
          <a:prstGeom prst="straightConnector1">
            <a:avLst/>
          </a:prstGeom>
          <a:noFill/>
          <a:ln w="28575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H="1">
            <a:off x="6577013" y="1905000"/>
            <a:ext cx="433387" cy="457200"/>
          </a:xfrm>
          <a:prstGeom prst="straightConnector1">
            <a:avLst/>
          </a:prstGeom>
          <a:noFill/>
          <a:ln w="28575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06-Seeds-4737-12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685800" y="381000"/>
            <a:ext cx="7688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Times New Roman" charset="0"/>
              </a:rPr>
              <a:t>Remove seeds from the shaft and channels.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07-1-Seed-4748-12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TextBox 4"/>
          <p:cNvSpPr txBox="1">
            <a:spLocks noChangeArrowheads="1"/>
          </p:cNvSpPr>
          <p:nvPr/>
        </p:nvSpPr>
        <p:spPr bwMode="auto">
          <a:xfrm>
            <a:off x="1119188" y="2743200"/>
            <a:ext cx="5464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Times New Roman" charset="0"/>
              </a:rPr>
              <a:t>Separate seeds and the debris.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543800" y="1219200"/>
            <a:ext cx="1241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FF3300"/>
                </a:solidFill>
                <a:latin typeface="Times New Roman" charset="0"/>
              </a:rPr>
              <a:t>Seeds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0" y="2590800"/>
            <a:ext cx="14478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accent5">
                    <a:lumMod val="25000"/>
                  </a:schemeClr>
                </a:solidFill>
              </a:rPr>
              <a:t>Debris</a:t>
            </a:r>
          </a:p>
        </p:txBody>
      </p: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 flipH="1" flipV="1">
            <a:off x="6096000" y="1447800"/>
            <a:ext cx="1524000" cy="76200"/>
          </a:xfrm>
          <a:prstGeom prst="straightConnector1">
            <a:avLst/>
          </a:prstGeom>
          <a:noFill/>
          <a:ln w="28575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flipH="1">
            <a:off x="5257800" y="2971800"/>
            <a:ext cx="2209800" cy="152400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flipH="1" flipV="1">
            <a:off x="7543800" y="762000"/>
            <a:ext cx="76200" cy="762000"/>
          </a:xfrm>
          <a:prstGeom prst="straightConnector1">
            <a:avLst/>
          </a:prstGeom>
          <a:noFill/>
          <a:ln w="28575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H="1">
            <a:off x="6934200" y="1524000"/>
            <a:ext cx="685800" cy="457200"/>
          </a:xfrm>
          <a:prstGeom prst="straightConnector1">
            <a:avLst/>
          </a:prstGeom>
          <a:noFill/>
          <a:ln w="28575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 flipH="1" flipV="1">
            <a:off x="6172200" y="2057400"/>
            <a:ext cx="1295400" cy="91440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H="1" flipV="1">
            <a:off x="3048000" y="1905000"/>
            <a:ext cx="4419600" cy="106680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667000" y="1676400"/>
            <a:ext cx="533400" cy="304800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>
              <a:latin typeface="Times New Roman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5791200" y="1828800"/>
            <a:ext cx="457200" cy="304800"/>
          </a:xfrm>
          <a:prstGeom prst="ellipse">
            <a:avLst/>
          </a:prstGeom>
          <a:noFill/>
          <a:ln w="28575" cap="flat" cmpd="sng" algn="ctr">
            <a:solidFill>
              <a:schemeClr val="accent5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3581400" y="4343400"/>
            <a:ext cx="2209800" cy="1524000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>
              <a:latin typeface="Times New Roman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  <p:bldP spid="4" grpId="0"/>
      <p:bldP spid="6" grpId="0"/>
      <p:bldP spid="28" grpId="0" animBg="1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Raising Plants from Seed</a:t>
            </a: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4267200" y="1447800"/>
            <a:ext cx="472440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latin typeface="Times New Roman" charset="0"/>
              </a:rPr>
              <a:t>Although some primitive plants like ferns and mosses reproduce by spores, most plants reproduce by seed. </a:t>
            </a:r>
            <a:r>
              <a:rPr lang="en-US" altLang="en-US">
                <a:solidFill>
                  <a:schemeClr val="bg1"/>
                </a:solidFill>
                <a:latin typeface="Times New Roman" charset="0"/>
              </a:rPr>
              <a:t>.</a:t>
            </a:r>
            <a:endParaRPr lang="en-US" altLang="en-US">
              <a:latin typeface="Times New Roman" charset="0"/>
            </a:endParaRP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4419600" y="4038600"/>
            <a:ext cx="4724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latin typeface="Times New Roman" charset="0"/>
              </a:rPr>
              <a:t>Coconut palms have very large seeds, coconuts.</a:t>
            </a:r>
          </a:p>
        </p:txBody>
      </p:sp>
      <p:pic>
        <p:nvPicPr>
          <p:cNvPr id="15365" name="Picture 9" descr="C:\Documents and Settings\HP_Administrator\My Documents\ARS\ARS-Regional2009-Germany2010\Photography\images\Hawaii-Trees-4466-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35464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09-Seeds-4757-12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4114800" y="304800"/>
            <a:ext cx="4668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Times New Roman" charset="0"/>
              </a:rPr>
              <a:t>Separate seeds from dust.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010400" y="4343400"/>
            <a:ext cx="1241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FF3300"/>
                </a:solidFill>
                <a:latin typeface="Times New Roman" charset="0"/>
              </a:rPr>
              <a:t>Seeds</a:t>
            </a:r>
          </a:p>
        </p:txBody>
      </p: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 flipH="1">
            <a:off x="5029200" y="4724400"/>
            <a:ext cx="2057400" cy="914400"/>
          </a:xfrm>
          <a:prstGeom prst="straightConnector1">
            <a:avLst/>
          </a:prstGeom>
          <a:noFill/>
          <a:ln w="28575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7162800" y="2667000"/>
            <a:ext cx="12414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accent5">
                    <a:lumMod val="25000"/>
                  </a:schemeClr>
                </a:solidFill>
              </a:rPr>
              <a:t>Dust</a:t>
            </a: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flipH="1" flipV="1">
            <a:off x="4495800" y="1981200"/>
            <a:ext cx="2819400" cy="99060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flipH="1">
            <a:off x="5791200" y="4724400"/>
            <a:ext cx="1295400" cy="990600"/>
          </a:xfrm>
          <a:prstGeom prst="straightConnector1">
            <a:avLst/>
          </a:prstGeom>
          <a:noFill/>
          <a:ln w="28575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1752600" y="457200"/>
            <a:ext cx="2971800" cy="2057400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>
              <a:latin typeface="Times New Roman" charset="0"/>
            </a:endParaRPr>
          </a:p>
        </p:txBody>
      </p: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flipH="1" flipV="1">
            <a:off x="4249738" y="4343400"/>
            <a:ext cx="2836862" cy="381000"/>
          </a:xfrm>
          <a:prstGeom prst="straightConnector1">
            <a:avLst/>
          </a:prstGeom>
          <a:noFill/>
          <a:ln w="28575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/>
      <p:bldP spid="6" grpId="0"/>
      <p:bldP spid="12" grpId="0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07-Seed-4741-12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4"/>
          <p:cNvSpPr txBox="1">
            <a:spLocks noChangeArrowheads="1"/>
          </p:cNvSpPr>
          <p:nvPr/>
        </p:nvSpPr>
        <p:spPr bwMode="auto">
          <a:xfrm>
            <a:off x="4114800" y="304800"/>
            <a:ext cx="4668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Times New Roman" charset="0"/>
              </a:rPr>
              <a:t>Separate seeds from dust.</a:t>
            </a: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4648200" y="1219200"/>
            <a:ext cx="43100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i="1">
                <a:solidFill>
                  <a:srgbClr val="002060"/>
                </a:solidFill>
                <a:latin typeface="Times New Roman" charset="0"/>
              </a:rPr>
              <a:t>It is a technique similar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i="1">
                <a:solidFill>
                  <a:srgbClr val="002060"/>
                </a:solidFill>
                <a:latin typeface="Times New Roman" charset="0"/>
              </a:rPr>
              <a:t>    to panning for gold.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29200" y="2590800"/>
            <a:ext cx="37816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 smtClean="0">
                <a:solidFill>
                  <a:srgbClr val="FF0000"/>
                </a:solidFill>
                <a:latin typeface="Times New Roman" charset="0"/>
              </a:rPr>
              <a:t>Paper Plates are Great!</a:t>
            </a:r>
            <a:endParaRPr lang="en-US" altLang="en-US" sz="2800" dirty="0">
              <a:solidFill>
                <a:srgbClr val="FF0000"/>
              </a:solidFill>
              <a:latin typeface="Times New Roman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How Much Seed?</a:t>
            </a:r>
          </a:p>
        </p:txBody>
      </p:sp>
      <p:sp>
        <p:nvSpPr>
          <p:cNvPr id="44035" name="Text Box 7"/>
          <p:cNvSpPr txBox="1">
            <a:spLocks noChangeArrowheads="1"/>
          </p:cNvSpPr>
          <p:nvPr/>
        </p:nvSpPr>
        <p:spPr bwMode="auto">
          <a:xfrm>
            <a:off x="304800" y="1295400"/>
            <a:ext cx="2590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>
                <a:latin typeface="Times New Roman" charset="0"/>
              </a:rPr>
              <a:t>Seedpods may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>
                <a:latin typeface="Times New Roman" charset="0"/>
              </a:rPr>
              <a:t> have no seeds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>
                <a:latin typeface="Times New Roman" charset="0"/>
              </a:rPr>
              <a:t> to hundreds.</a:t>
            </a:r>
          </a:p>
        </p:txBody>
      </p:sp>
      <p:pic>
        <p:nvPicPr>
          <p:cNvPr id="43012" name="Picture 11" descr="C:\Documents and Settings\Donald Hyatt\My Documents\Nursery\CharlotteTalk-images\SeedPiles-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14400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 Box 7"/>
          <p:cNvSpPr txBox="1">
            <a:spLocks noChangeArrowheads="1"/>
          </p:cNvSpPr>
          <p:nvPr/>
        </p:nvSpPr>
        <p:spPr bwMode="auto">
          <a:xfrm>
            <a:off x="304800" y="2884488"/>
            <a:ext cx="24384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>
                <a:latin typeface="Times New Roman" charset="0"/>
              </a:rPr>
              <a:t>Share seeds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>
                <a:latin typeface="Times New Roman" charset="0"/>
              </a:rPr>
              <a:t>  with others.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/>
      <p:bldP spid="4403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0" descr="C:\Documents and Settings\HP_Administrator\My Documents\ARS\ARS-Regional2009-Germany2010\Germany\images\New Folder\Calendulaceum-EngineGap-2718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7"/>
          <p:cNvSpPr txBox="1">
            <a:spLocks noChangeArrowheads="1"/>
          </p:cNvSpPr>
          <p:nvPr/>
        </p:nvSpPr>
        <p:spPr bwMode="auto">
          <a:xfrm>
            <a:off x="228600" y="304800"/>
            <a:ext cx="7924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>
                <a:solidFill>
                  <a:schemeClr val="bg1"/>
                </a:solidFill>
                <a:latin typeface="Times New Roman" charset="0"/>
              </a:rPr>
              <a:t>Plants in the wild produce millions of seeds, but due to competition and early seedling mortality, very few will reach maturity.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00-Seedlings-4776-12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7"/>
          <p:cNvSpPr txBox="1">
            <a:spLocks noChangeArrowheads="1"/>
          </p:cNvSpPr>
          <p:nvPr/>
        </p:nvSpPr>
        <p:spPr bwMode="auto">
          <a:xfrm>
            <a:off x="304800" y="228600"/>
            <a:ext cx="8534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>
                <a:solidFill>
                  <a:schemeClr val="bg1"/>
                </a:solidFill>
                <a:latin typeface="Times New Roman" charset="0"/>
              </a:rPr>
              <a:t>If we can get seedlings past the vulnerable stage, they can make it on their own.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00-Seedlings-6653-12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Planting the Seed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381000" y="1600200"/>
            <a:ext cx="35417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b="0">
                <a:latin typeface="Times New Roman" charset="0"/>
              </a:rPr>
              <a:t>Find a suitable pot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52400" y="1143000"/>
            <a:ext cx="2216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CCFF99"/>
                </a:solidFill>
                <a:latin typeface="Times New Roman" charset="0"/>
              </a:rPr>
              <a:t>Procedure</a:t>
            </a:r>
          </a:p>
        </p:txBody>
      </p:sp>
      <p:pic>
        <p:nvPicPr>
          <p:cNvPr id="47109" name="Picture 14" descr="C:\Documents and Settings\dell\My Documents\ARS\Propagation\images\AA-MilkJug-01-squa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163" y="1401763"/>
            <a:ext cx="4770437" cy="477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45" name="Text Box 29"/>
          <p:cNvSpPr txBox="1">
            <a:spLocks noChangeArrowheads="1"/>
          </p:cNvSpPr>
          <p:nvPr/>
        </p:nvSpPr>
        <p:spPr bwMode="auto">
          <a:xfrm>
            <a:off x="4267200" y="1447800"/>
            <a:ext cx="2249488" cy="4572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>
                <a:latin typeface="Times New Roman" charset="0"/>
              </a:rPr>
              <a:t>Cut-off Milk Jug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45" grpId="0" animBg="1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Planting the Seed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81000" y="1600200"/>
            <a:ext cx="35417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b="0">
                <a:latin typeface="Times New Roman" charset="0"/>
              </a:rPr>
              <a:t>Find a suitable pot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52400" y="1143000"/>
            <a:ext cx="2216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CCFF99"/>
                </a:solidFill>
                <a:latin typeface="Times New Roman" charset="0"/>
              </a:rPr>
              <a:t>Procedure</a:t>
            </a:r>
          </a:p>
        </p:txBody>
      </p:sp>
      <p:pic>
        <p:nvPicPr>
          <p:cNvPr id="48133" name="Picture 15" descr="C:\Documents and Settings\dell\My Documents\ARS\Propagation\images\MilkJug-02-squa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71600"/>
            <a:ext cx="4800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42" name="Text Box 26"/>
          <p:cNvSpPr txBox="1">
            <a:spLocks noChangeArrowheads="1"/>
          </p:cNvSpPr>
          <p:nvPr/>
        </p:nvSpPr>
        <p:spPr bwMode="auto">
          <a:xfrm>
            <a:off x="4343400" y="1905000"/>
            <a:ext cx="3000375" cy="4572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>
                <a:latin typeface="Times New Roman" charset="0"/>
              </a:rPr>
              <a:t>Make slits for drainage</a:t>
            </a:r>
          </a:p>
        </p:txBody>
      </p:sp>
      <p:sp>
        <p:nvSpPr>
          <p:cNvPr id="214044" name="Line 28"/>
          <p:cNvSpPr>
            <a:spLocks noChangeShapeType="1"/>
          </p:cNvSpPr>
          <p:nvPr/>
        </p:nvSpPr>
        <p:spPr bwMode="auto">
          <a:xfrm>
            <a:off x="5181600" y="2362200"/>
            <a:ext cx="0" cy="2057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6" name="Text Box 29"/>
          <p:cNvSpPr txBox="1">
            <a:spLocks noChangeArrowheads="1"/>
          </p:cNvSpPr>
          <p:nvPr/>
        </p:nvSpPr>
        <p:spPr bwMode="auto">
          <a:xfrm>
            <a:off x="4267200" y="1447800"/>
            <a:ext cx="2249488" cy="4572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>
                <a:latin typeface="Times New Roman" charset="0"/>
              </a:rPr>
              <a:t>Cut-off Milk Jug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42" grpId="0" animBg="1" autoUpdateAnimBg="0"/>
      <p:bldP spid="21404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Planting the Seed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81000" y="1600200"/>
            <a:ext cx="35417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b="0">
                <a:latin typeface="Times New Roman" charset="0"/>
              </a:rPr>
              <a:t>Find a suitable pot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52400" y="1143000"/>
            <a:ext cx="2216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CCFF99"/>
                </a:solidFill>
                <a:latin typeface="Times New Roman" charset="0"/>
              </a:rPr>
              <a:t>Procedure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381000" y="2133600"/>
            <a:ext cx="337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>
                <a:latin typeface="Times New Roman" charset="0"/>
              </a:rPr>
              <a:t>2. Prepare medium:</a:t>
            </a:r>
            <a:endParaRPr lang="en-US" altLang="en-US" sz="2400" b="0" i="1">
              <a:latin typeface="Times New Roman" charset="0"/>
            </a:endParaRPr>
          </a:p>
        </p:txBody>
      </p:sp>
      <p:sp>
        <p:nvSpPr>
          <p:cNvPr id="49158" name="Text Box 16"/>
          <p:cNvSpPr txBox="1">
            <a:spLocks noChangeArrowheads="1"/>
          </p:cNvSpPr>
          <p:nvPr/>
        </p:nvSpPr>
        <p:spPr bwMode="auto">
          <a:xfrm>
            <a:off x="685800" y="2544763"/>
            <a:ext cx="1831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>
                <a:latin typeface="Times New Roman" charset="0"/>
              </a:rPr>
              <a:t>50%  Peat</a:t>
            </a:r>
            <a:endParaRPr lang="en-US" altLang="en-US" sz="2400" b="0" i="1">
              <a:latin typeface="Times New Roman" charset="0"/>
            </a:endParaRPr>
          </a:p>
        </p:txBody>
      </p:sp>
      <p:sp>
        <p:nvSpPr>
          <p:cNvPr id="49159" name="Text Box 17"/>
          <p:cNvSpPr txBox="1">
            <a:spLocks noChangeArrowheads="1"/>
          </p:cNvSpPr>
          <p:nvPr/>
        </p:nvSpPr>
        <p:spPr bwMode="auto">
          <a:xfrm>
            <a:off x="685800" y="2971800"/>
            <a:ext cx="2192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>
                <a:latin typeface="Times New Roman" charset="0"/>
              </a:rPr>
              <a:t>50%  Perlite</a:t>
            </a:r>
            <a:endParaRPr lang="en-US" altLang="en-US" sz="2400" b="0" i="1">
              <a:latin typeface="Times New Roman" charset="0"/>
            </a:endParaRPr>
          </a:p>
        </p:txBody>
      </p:sp>
      <p:sp>
        <p:nvSpPr>
          <p:cNvPr id="49160" name="Text Box 18"/>
          <p:cNvSpPr txBox="1">
            <a:spLocks noChangeArrowheads="1"/>
          </p:cNvSpPr>
          <p:nvPr/>
        </p:nvSpPr>
        <p:spPr bwMode="auto">
          <a:xfrm>
            <a:off x="838200" y="3451225"/>
            <a:ext cx="3213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 i="1">
                <a:latin typeface="Times New Roman" charset="0"/>
              </a:rPr>
              <a:t>Coarse Sand, Pine Fines</a:t>
            </a:r>
          </a:p>
        </p:txBody>
      </p:sp>
      <p:pic>
        <p:nvPicPr>
          <p:cNvPr id="49161" name="Picture 12" descr="C:\Documents and Settings\dell\My Documents\ARS\Propagation\images\Medium-PeatPerlite-768-Squa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71600"/>
            <a:ext cx="4800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Planting the Seed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81000" y="1600200"/>
            <a:ext cx="35417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b="0">
                <a:latin typeface="Times New Roman" charset="0"/>
              </a:rPr>
              <a:t>Find a suitable pot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152400" y="1143000"/>
            <a:ext cx="2216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CCFF99"/>
                </a:solidFill>
                <a:latin typeface="Times New Roman" charset="0"/>
              </a:rPr>
              <a:t>Procedure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381000" y="2133600"/>
            <a:ext cx="337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>
                <a:latin typeface="Times New Roman" charset="0"/>
              </a:rPr>
              <a:t>2. Prepare medium:</a:t>
            </a:r>
            <a:endParaRPr lang="en-US" altLang="en-US" sz="2400" b="0" i="1">
              <a:latin typeface="Times New Roman" charset="0"/>
            </a:endParaRP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381000" y="3810000"/>
            <a:ext cx="3311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>
                <a:latin typeface="Times New Roman" charset="0"/>
              </a:rPr>
              <a:t>3. Plant on surface </a:t>
            </a:r>
            <a:endParaRPr lang="en-US" altLang="en-US" i="1" dirty="0">
              <a:latin typeface="Times New Roman" charset="0"/>
            </a:endParaRPr>
          </a:p>
        </p:txBody>
      </p:sp>
      <p:sp>
        <p:nvSpPr>
          <p:cNvPr id="50183" name="Text Box 16"/>
          <p:cNvSpPr txBox="1">
            <a:spLocks noChangeArrowheads="1"/>
          </p:cNvSpPr>
          <p:nvPr/>
        </p:nvSpPr>
        <p:spPr bwMode="auto">
          <a:xfrm>
            <a:off x="685800" y="2544763"/>
            <a:ext cx="1831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>
                <a:latin typeface="Times New Roman" charset="0"/>
              </a:rPr>
              <a:t>50%  Peat</a:t>
            </a:r>
            <a:endParaRPr lang="en-US" altLang="en-US" sz="2400" b="0" i="1">
              <a:latin typeface="Times New Roman" charset="0"/>
            </a:endParaRPr>
          </a:p>
        </p:txBody>
      </p:sp>
      <p:sp>
        <p:nvSpPr>
          <p:cNvPr id="50184" name="Text Box 17"/>
          <p:cNvSpPr txBox="1">
            <a:spLocks noChangeArrowheads="1"/>
          </p:cNvSpPr>
          <p:nvPr/>
        </p:nvSpPr>
        <p:spPr bwMode="auto">
          <a:xfrm>
            <a:off x="685800" y="2971800"/>
            <a:ext cx="2192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>
                <a:latin typeface="Times New Roman" charset="0"/>
              </a:rPr>
              <a:t>50%  Perlite</a:t>
            </a:r>
            <a:endParaRPr lang="en-US" altLang="en-US" sz="2400" b="0" i="1">
              <a:latin typeface="Times New Roman" charset="0"/>
            </a:endParaRPr>
          </a:p>
        </p:txBody>
      </p:sp>
      <p:sp>
        <p:nvSpPr>
          <p:cNvPr id="50185" name="Text Box 18"/>
          <p:cNvSpPr txBox="1">
            <a:spLocks noChangeArrowheads="1"/>
          </p:cNvSpPr>
          <p:nvPr/>
        </p:nvSpPr>
        <p:spPr bwMode="auto">
          <a:xfrm>
            <a:off x="838200" y="3451225"/>
            <a:ext cx="3213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 i="1">
                <a:latin typeface="Times New Roman" charset="0"/>
              </a:rPr>
              <a:t>Coarse Sand, Pine Fines</a:t>
            </a:r>
          </a:p>
        </p:txBody>
      </p:sp>
      <p:pic>
        <p:nvPicPr>
          <p:cNvPr id="50186" name="Picture 32" descr="C:\Documents and Settings\dell\My Documents\ARS\Propagation\images\PottingMix-8789-squa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71600"/>
            <a:ext cx="4800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7" name="Text Box 24"/>
          <p:cNvSpPr txBox="1">
            <a:spLocks noChangeArrowheads="1"/>
          </p:cNvSpPr>
          <p:nvPr/>
        </p:nvSpPr>
        <p:spPr bwMode="auto">
          <a:xfrm>
            <a:off x="407988" y="4267200"/>
            <a:ext cx="36734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>
                <a:latin typeface="Times New Roman" charset="0"/>
              </a:rPr>
              <a:t>    Moisten but do not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>
                <a:latin typeface="Times New Roman" charset="0"/>
              </a:rPr>
              <a:t>    make too wet!</a:t>
            </a:r>
            <a:endParaRPr lang="en-US" altLang="en-US" i="1">
              <a:latin typeface="Times New Roman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Raising Plants from Seed</a:t>
            </a: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4267200" y="1447800"/>
            <a:ext cx="472440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latin typeface="Times New Roman" charset="0"/>
              </a:rPr>
              <a:t>Although some primitive plants like ferns and mosses reproduce by spores, most plants reproduce by seed. </a:t>
            </a:r>
            <a:r>
              <a:rPr lang="en-US" altLang="en-US">
                <a:solidFill>
                  <a:schemeClr val="bg1"/>
                </a:solidFill>
                <a:latin typeface="Times New Roman" charset="0"/>
              </a:rPr>
              <a:t>.</a:t>
            </a:r>
            <a:endParaRPr lang="en-US" altLang="en-US">
              <a:latin typeface="Times New Roman" charset="0"/>
            </a:endParaRP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4419600" y="4038600"/>
            <a:ext cx="4724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latin typeface="Times New Roman" charset="0"/>
              </a:rPr>
              <a:t>Coconut palms have very large seeds, coconuts.</a:t>
            </a:r>
          </a:p>
        </p:txBody>
      </p:sp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4343400" y="5105400"/>
            <a:ext cx="4724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latin typeface="Times New Roman" charset="0"/>
              </a:rPr>
              <a:t>Orchid seeds are tiny, almost like dust.</a:t>
            </a:r>
          </a:p>
        </p:txBody>
      </p:sp>
      <p:pic>
        <p:nvPicPr>
          <p:cNvPr id="16390" name="Picture 10" descr="C:\Documents and Settings\HP_Administrator\My Documents\ARS\ASA\Convention2009\PowerPoint\McLellan\Tray-2\B-YellowLadysSlipper-16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1295400"/>
            <a:ext cx="386873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Donald Hyatt\My Documents\My Pictures\PictureProject\2008-02-02\Lights-2498-square-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371600"/>
            <a:ext cx="5029200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Germination </a:t>
            </a:r>
          </a:p>
        </p:txBody>
      </p:sp>
      <p:sp>
        <p:nvSpPr>
          <p:cNvPr id="51204" name="Text Box 5"/>
          <p:cNvSpPr txBox="1">
            <a:spLocks noChangeArrowheads="1"/>
          </p:cNvSpPr>
          <p:nvPr/>
        </p:nvSpPr>
        <p:spPr bwMode="auto">
          <a:xfrm>
            <a:off x="304800" y="3246437"/>
            <a:ext cx="356758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ct val="0"/>
              </a:spcBef>
              <a:buClrTx/>
              <a:buSzTx/>
              <a:buNone/>
            </a:pPr>
            <a:r>
              <a:rPr lang="en-US" altLang="en-US" b="0" dirty="0" smtClean="0">
                <a:latin typeface="Times New Roman" charset="0"/>
              </a:rPr>
              <a:t> 2. Put containers in</a:t>
            </a:r>
          </a:p>
          <a:p>
            <a:pPr marL="0" indent="0">
              <a:spcBef>
                <a:spcPct val="0"/>
              </a:spcBef>
              <a:buClrTx/>
              <a:buSzTx/>
              <a:buNone/>
            </a:pPr>
            <a:r>
              <a:rPr lang="en-US" altLang="en-US" b="0" dirty="0">
                <a:latin typeface="Times New Roman" charset="0"/>
              </a:rPr>
              <a:t> </a:t>
            </a:r>
            <a:r>
              <a:rPr lang="en-US" altLang="en-US" b="0" dirty="0" smtClean="0">
                <a:latin typeface="Times New Roman" charset="0"/>
              </a:rPr>
              <a:t> a warm spot out of</a:t>
            </a:r>
          </a:p>
          <a:p>
            <a:pPr marL="0" indent="0">
              <a:spcBef>
                <a:spcPct val="0"/>
              </a:spcBef>
              <a:buClrTx/>
              <a:buSzTx/>
              <a:buNone/>
            </a:pPr>
            <a:r>
              <a:rPr lang="en-US" altLang="en-US" b="0" dirty="0">
                <a:latin typeface="Times New Roman" charset="0"/>
              </a:rPr>
              <a:t> </a:t>
            </a:r>
            <a:r>
              <a:rPr lang="en-US" altLang="en-US" b="0" dirty="0" smtClean="0">
                <a:latin typeface="Times New Roman" charset="0"/>
              </a:rPr>
              <a:t> direct sun or </a:t>
            </a:r>
            <a:r>
              <a:rPr lang="en-US" altLang="en-US" b="0" dirty="0">
                <a:latin typeface="Times New Roman" charset="0"/>
              </a:rPr>
              <a:t>under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>
                <a:latin typeface="Times New Roman" charset="0"/>
              </a:rPr>
              <a:t>  </a:t>
            </a:r>
            <a:r>
              <a:rPr lang="en-US" altLang="en-US" b="0" dirty="0" smtClean="0">
                <a:latin typeface="Times New Roman" charset="0"/>
              </a:rPr>
              <a:t>fluorescent lights.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>
                <a:latin typeface="Times New Roman" charset="0"/>
              </a:rPr>
              <a:t> </a:t>
            </a:r>
            <a:r>
              <a:rPr lang="en-US" altLang="en-US" b="0" dirty="0" smtClean="0">
                <a:latin typeface="Times New Roman" charset="0"/>
              </a:rPr>
              <a:t> </a:t>
            </a:r>
            <a:endParaRPr lang="en-US" altLang="en-US" b="0" dirty="0">
              <a:latin typeface="Times New Roman" charset="0"/>
            </a:endParaRPr>
          </a:p>
        </p:txBody>
      </p:sp>
      <p:sp>
        <p:nvSpPr>
          <p:cNvPr id="51205" name="Text Box 6"/>
          <p:cNvSpPr txBox="1">
            <a:spLocks noChangeArrowheads="1"/>
          </p:cNvSpPr>
          <p:nvPr/>
        </p:nvSpPr>
        <p:spPr bwMode="auto">
          <a:xfrm>
            <a:off x="228600" y="990600"/>
            <a:ext cx="1657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CCFF99"/>
                </a:solidFill>
                <a:latin typeface="Times New Roman" charset="0"/>
              </a:rPr>
              <a:t>Process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81000" y="1676400"/>
            <a:ext cx="35718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b="0" dirty="0" smtClean="0">
                <a:latin typeface="Times New Roman" charset="0"/>
              </a:rPr>
              <a:t>Put </a:t>
            </a:r>
            <a:r>
              <a:rPr lang="en-US" altLang="en-US" b="0" dirty="0">
                <a:latin typeface="Times New Roman" charset="0"/>
              </a:rPr>
              <a:t>pots </a:t>
            </a:r>
            <a:r>
              <a:rPr lang="en-US" altLang="en-US" b="0" dirty="0" smtClean="0">
                <a:latin typeface="Times New Roman" charset="0"/>
              </a:rPr>
              <a:t>in a clear</a:t>
            </a:r>
          </a:p>
          <a:p>
            <a:pPr marL="0" indent="0">
              <a:spcBef>
                <a:spcPct val="0"/>
              </a:spcBef>
              <a:buClrTx/>
              <a:buSzTx/>
              <a:buNone/>
            </a:pPr>
            <a:r>
              <a:rPr lang="en-US" altLang="en-US" b="0" dirty="0" smtClean="0">
                <a:latin typeface="Times New Roman" charset="0"/>
              </a:rPr>
              <a:t>  plastic bag to make</a:t>
            </a:r>
          </a:p>
          <a:p>
            <a:pPr marL="0" indent="0">
              <a:spcBef>
                <a:spcPct val="0"/>
              </a:spcBef>
              <a:buClrTx/>
              <a:buSzTx/>
              <a:buNone/>
            </a:pPr>
            <a:r>
              <a:rPr lang="en-US" altLang="en-US" b="0" dirty="0">
                <a:latin typeface="Times New Roman" charset="0"/>
              </a:rPr>
              <a:t> </a:t>
            </a:r>
            <a:r>
              <a:rPr lang="en-US" altLang="en-US" b="0" dirty="0" smtClean="0">
                <a:latin typeface="Times New Roman" charset="0"/>
              </a:rPr>
              <a:t> a mini-greenhouse.</a:t>
            </a:r>
            <a:endParaRPr lang="en-US" altLang="en-US" b="0" dirty="0">
              <a:latin typeface="Times New Roman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Germination </a:t>
            </a:r>
          </a:p>
        </p:txBody>
      </p:sp>
      <p:sp>
        <p:nvSpPr>
          <p:cNvPr id="52227" name="Text Box 5"/>
          <p:cNvSpPr txBox="1">
            <a:spLocks noChangeArrowheads="1"/>
          </p:cNvSpPr>
          <p:nvPr/>
        </p:nvSpPr>
        <p:spPr bwMode="auto">
          <a:xfrm>
            <a:off x="304800" y="1524000"/>
            <a:ext cx="346120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b="0" dirty="0" smtClean="0">
                <a:latin typeface="Times New Roman" charset="0"/>
              </a:rPr>
              <a:t>Fluorescent lights</a:t>
            </a:r>
          </a:p>
          <a:p>
            <a:pPr marL="0" indent="0">
              <a:spcBef>
                <a:spcPct val="0"/>
              </a:spcBef>
              <a:buClrTx/>
              <a:buSzTx/>
              <a:buNone/>
            </a:pPr>
            <a:r>
              <a:rPr lang="en-US" altLang="en-US" b="0" dirty="0">
                <a:latin typeface="Times New Roman" charset="0"/>
              </a:rPr>
              <a:t> </a:t>
            </a:r>
            <a:r>
              <a:rPr lang="en-US" altLang="en-US" b="0" dirty="0" smtClean="0">
                <a:latin typeface="Times New Roman" charset="0"/>
              </a:rPr>
              <a:t>  are best and they</a:t>
            </a:r>
          </a:p>
          <a:p>
            <a:pPr marL="0" indent="0">
              <a:spcBef>
                <a:spcPct val="0"/>
              </a:spcBef>
              <a:buClrTx/>
              <a:buSzTx/>
              <a:buNone/>
            </a:pPr>
            <a:r>
              <a:rPr lang="en-US" altLang="en-US" b="0" dirty="0" smtClean="0">
                <a:latin typeface="Times New Roman" charset="0"/>
              </a:rPr>
              <a:t>   should stay on 18</a:t>
            </a:r>
          </a:p>
          <a:p>
            <a:pPr marL="0" indent="0">
              <a:spcBef>
                <a:spcPct val="0"/>
              </a:spcBef>
              <a:buClrTx/>
              <a:buSzTx/>
              <a:buNone/>
            </a:pPr>
            <a:r>
              <a:rPr lang="en-US" altLang="en-US" b="0" dirty="0">
                <a:latin typeface="Times New Roman" charset="0"/>
              </a:rPr>
              <a:t> </a:t>
            </a:r>
            <a:r>
              <a:rPr lang="en-US" altLang="en-US" b="0" dirty="0" smtClean="0">
                <a:latin typeface="Times New Roman" charset="0"/>
              </a:rPr>
              <a:t>  24 hours a day</a:t>
            </a:r>
            <a:endParaRPr lang="en-US" altLang="en-US" b="0" dirty="0">
              <a:latin typeface="Times New Roman" charset="0"/>
            </a:endParaRPr>
          </a:p>
        </p:txBody>
      </p:sp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228600" y="990600"/>
            <a:ext cx="1657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CCFF99"/>
                </a:solidFill>
                <a:latin typeface="Times New Roman" charset="0"/>
              </a:rPr>
              <a:t>Process</a:t>
            </a:r>
          </a:p>
        </p:txBody>
      </p:sp>
      <p:sp>
        <p:nvSpPr>
          <p:cNvPr id="52229" name="Text Box 7"/>
          <p:cNvSpPr txBox="1">
            <a:spLocks noChangeArrowheads="1"/>
          </p:cNvSpPr>
          <p:nvPr/>
        </p:nvSpPr>
        <p:spPr bwMode="auto">
          <a:xfrm>
            <a:off x="304800" y="3657600"/>
            <a:ext cx="32670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>
                <a:latin typeface="Times New Roman" charset="0"/>
              </a:rPr>
              <a:t>2. Seed germinates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>
                <a:latin typeface="Times New Roman" charset="0"/>
              </a:rPr>
              <a:t>     in 2 to 3 weeks</a:t>
            </a:r>
          </a:p>
        </p:txBody>
      </p:sp>
      <p:pic>
        <p:nvPicPr>
          <p:cNvPr id="52230" name="Picture 9" descr="C:\Documents and Settings\Donald Hyatt\My Documents\My Pictures\PictureProject\2008-02-02\SeedGermination-2501-square-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954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/>
      <p:bldP spid="5222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Germination </a:t>
            </a:r>
          </a:p>
        </p:txBody>
      </p:sp>
      <p:sp>
        <p:nvSpPr>
          <p:cNvPr id="53252" name="Text Box 6"/>
          <p:cNvSpPr txBox="1">
            <a:spLocks noChangeArrowheads="1"/>
          </p:cNvSpPr>
          <p:nvPr/>
        </p:nvSpPr>
        <p:spPr bwMode="auto">
          <a:xfrm>
            <a:off x="228600" y="990600"/>
            <a:ext cx="1657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CCFF99"/>
                </a:solidFill>
                <a:latin typeface="Times New Roman" charset="0"/>
              </a:rPr>
              <a:t>Process</a:t>
            </a:r>
          </a:p>
        </p:txBody>
      </p:sp>
      <p:sp>
        <p:nvSpPr>
          <p:cNvPr id="53254" name="Text Box 8"/>
          <p:cNvSpPr txBox="1">
            <a:spLocks noChangeArrowheads="1"/>
          </p:cNvSpPr>
          <p:nvPr/>
        </p:nvSpPr>
        <p:spPr bwMode="auto">
          <a:xfrm>
            <a:off x="228600" y="1524000"/>
            <a:ext cx="356059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 smtClean="0">
                <a:latin typeface="Times New Roman" charset="0"/>
              </a:rPr>
              <a:t>1. </a:t>
            </a:r>
            <a:r>
              <a:rPr lang="en-US" altLang="en-US" b="0" dirty="0">
                <a:latin typeface="Times New Roman" charset="0"/>
              </a:rPr>
              <a:t>Mini-greenhouses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>
                <a:latin typeface="Times New Roman" charset="0"/>
              </a:rPr>
              <a:t>   </a:t>
            </a:r>
            <a:r>
              <a:rPr lang="en-US" altLang="en-US" b="0" dirty="0" smtClean="0">
                <a:latin typeface="Times New Roman" charset="0"/>
              </a:rPr>
              <a:t>need </a:t>
            </a:r>
            <a:r>
              <a:rPr lang="en-US" altLang="en-US" b="0" dirty="0">
                <a:latin typeface="Times New Roman" charset="0"/>
              </a:rPr>
              <a:t>little care</a:t>
            </a:r>
          </a:p>
        </p:txBody>
      </p:sp>
      <p:pic>
        <p:nvPicPr>
          <p:cNvPr id="53255" name="Picture 11" descr="C:\Documents and Settings\Donald Hyatt\My Documents\Nursery\CharlotteTalk-images\SeedGermination-02-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954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74" name="Text Box 14"/>
          <p:cNvSpPr txBox="1">
            <a:spLocks noChangeArrowheads="1"/>
          </p:cNvSpPr>
          <p:nvPr/>
        </p:nvSpPr>
        <p:spPr bwMode="auto">
          <a:xfrm>
            <a:off x="609600" y="5562600"/>
            <a:ext cx="28227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i="1" dirty="0">
                <a:latin typeface="Times New Roman" charset="0"/>
              </a:rPr>
              <a:t>W</a:t>
            </a:r>
            <a:r>
              <a:rPr lang="en-US" altLang="en-US" sz="2400" b="0" i="1" dirty="0">
                <a:latin typeface="Times New Roman" charset="0"/>
              </a:rPr>
              <a:t>eak fertilizer, </a:t>
            </a:r>
            <a:r>
              <a:rPr lang="en-US" altLang="en-US" sz="2400" b="0" i="1" dirty="0" smtClean="0">
                <a:latin typeface="Times New Roman" charset="0"/>
              </a:rPr>
              <a:t>once!</a:t>
            </a:r>
            <a:endParaRPr lang="en-US" altLang="en-US" sz="2400" b="0" i="1" dirty="0">
              <a:latin typeface="Times New Roman" charset="0"/>
            </a:endParaRPr>
          </a:p>
        </p:txBody>
      </p:sp>
      <p:sp>
        <p:nvSpPr>
          <p:cNvPr id="143376" name="Text Box 16"/>
          <p:cNvSpPr txBox="1">
            <a:spLocks noChangeArrowheads="1"/>
          </p:cNvSpPr>
          <p:nvPr/>
        </p:nvSpPr>
        <p:spPr bwMode="auto">
          <a:xfrm>
            <a:off x="3886200" y="5421313"/>
            <a:ext cx="4197350" cy="879475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>
                <a:latin typeface="Times New Roman" charset="0"/>
              </a:rPr>
              <a:t>Liquid Fertilizer   (1/8 strength)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0">
              <a:latin typeface="Times New Roman" charset="0"/>
            </a:endParaRPr>
          </a:p>
        </p:txBody>
      </p:sp>
      <p:sp>
        <p:nvSpPr>
          <p:cNvPr id="143377" name="Text Box 17"/>
          <p:cNvSpPr txBox="1">
            <a:spLocks noChangeArrowheads="1"/>
          </p:cNvSpPr>
          <p:nvPr/>
        </p:nvSpPr>
        <p:spPr bwMode="auto">
          <a:xfrm>
            <a:off x="3886200" y="5802313"/>
            <a:ext cx="4084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>
                <a:latin typeface="Times New Roman" charset="0"/>
              </a:rPr>
              <a:t>  or Slow Release (a few grains)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52400" y="2468940"/>
            <a:ext cx="369524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 smtClean="0">
                <a:latin typeface="Times New Roman" charset="0"/>
              </a:rPr>
              <a:t>2. The condensation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>
                <a:latin typeface="Times New Roman" charset="0"/>
              </a:rPr>
              <a:t> </a:t>
            </a:r>
            <a:r>
              <a:rPr lang="en-US" altLang="en-US" b="0" dirty="0" smtClean="0">
                <a:latin typeface="Times New Roman" charset="0"/>
              </a:rPr>
              <a:t> on the bag will drop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>
                <a:latin typeface="Times New Roman" charset="0"/>
              </a:rPr>
              <a:t> </a:t>
            </a:r>
            <a:r>
              <a:rPr lang="en-US" altLang="en-US" b="0" dirty="0" smtClean="0">
                <a:latin typeface="Times New Roman" charset="0"/>
              </a:rPr>
              <a:t> like rain on the soil</a:t>
            </a:r>
            <a:endParaRPr lang="en-US" altLang="en-US" b="0" dirty="0">
              <a:latin typeface="Times New Roman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52400" y="3962400"/>
            <a:ext cx="35926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 smtClean="0">
                <a:latin typeface="Times New Roman" charset="0"/>
              </a:rPr>
              <a:t>3. Plants in low light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>
                <a:latin typeface="Times New Roman" charset="0"/>
              </a:rPr>
              <a:t> </a:t>
            </a:r>
            <a:r>
              <a:rPr lang="en-US" altLang="en-US" b="0" dirty="0" smtClean="0">
                <a:latin typeface="Times New Roman" charset="0"/>
              </a:rPr>
              <a:t>  don’t need much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>
                <a:latin typeface="Times New Roman" charset="0"/>
              </a:rPr>
              <a:t> </a:t>
            </a:r>
            <a:r>
              <a:rPr lang="en-US" altLang="en-US" b="0" dirty="0" smtClean="0">
                <a:latin typeface="Times New Roman" charset="0"/>
              </a:rPr>
              <a:t>  fertilizer </a:t>
            </a:r>
            <a:endParaRPr lang="en-US" altLang="en-US" b="0" dirty="0">
              <a:latin typeface="Times New Roman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3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3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3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3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143374" grpId="0"/>
      <p:bldP spid="143376" grpId="0" animBg="1" autoUpdateAnimBg="0"/>
      <p:bldP spid="143377" grpId="0" autoUpdateAnimBg="0"/>
      <p:bldP spid="11" grpId="0"/>
      <p:bldP spid="1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Germination </a:t>
            </a:r>
          </a:p>
        </p:txBody>
      </p:sp>
      <p:sp>
        <p:nvSpPr>
          <p:cNvPr id="54276" name="Text Box 6"/>
          <p:cNvSpPr txBox="1">
            <a:spLocks noChangeArrowheads="1"/>
          </p:cNvSpPr>
          <p:nvPr/>
        </p:nvSpPr>
        <p:spPr bwMode="auto">
          <a:xfrm>
            <a:off x="228600" y="990600"/>
            <a:ext cx="1657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CCFF99"/>
                </a:solidFill>
                <a:latin typeface="Times New Roman" charset="0"/>
              </a:rPr>
              <a:t>Process</a:t>
            </a:r>
          </a:p>
        </p:txBody>
      </p:sp>
      <p:sp>
        <p:nvSpPr>
          <p:cNvPr id="54279" name="Text Box 10"/>
          <p:cNvSpPr txBox="1">
            <a:spLocks noChangeArrowheads="1"/>
          </p:cNvSpPr>
          <p:nvPr/>
        </p:nvSpPr>
        <p:spPr bwMode="auto">
          <a:xfrm>
            <a:off x="228600" y="1524000"/>
            <a:ext cx="352750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 smtClean="0">
                <a:latin typeface="Times New Roman" charset="0"/>
              </a:rPr>
              <a:t>1. Harden off </a:t>
            </a:r>
            <a:r>
              <a:rPr lang="en-US" altLang="en-US" b="0" dirty="0">
                <a:latin typeface="Times New Roman" charset="0"/>
              </a:rPr>
              <a:t>before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>
                <a:latin typeface="Times New Roman" charset="0"/>
              </a:rPr>
              <a:t>    transplanting</a:t>
            </a:r>
          </a:p>
        </p:txBody>
      </p:sp>
      <p:pic>
        <p:nvPicPr>
          <p:cNvPr id="54281" name="Picture 12" descr="C:\Documents and Settings\Donald Hyatt\My Documents\Nursery\CharlotteTalk-images\Seedlings-03-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954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28600" y="2616365"/>
            <a:ext cx="36576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ct val="0"/>
              </a:spcBef>
              <a:buClrTx/>
              <a:buSzTx/>
              <a:buNone/>
            </a:pPr>
            <a:r>
              <a:rPr lang="en-US" altLang="en-US" sz="2800" b="0" dirty="0" smtClean="0">
                <a:latin typeface="Times New Roman" charset="0"/>
              </a:rPr>
              <a:t>Hardening off means to</a:t>
            </a:r>
          </a:p>
          <a:p>
            <a:pPr marL="0" indent="0">
              <a:spcBef>
                <a:spcPct val="0"/>
              </a:spcBef>
              <a:buClrTx/>
              <a:buSzTx/>
              <a:buNone/>
            </a:pPr>
            <a:r>
              <a:rPr lang="en-US" altLang="en-US" sz="2800" b="0" dirty="0" smtClean="0">
                <a:latin typeface="Times New Roman" charset="0"/>
              </a:rPr>
              <a:t>get plants used to lower </a:t>
            </a:r>
          </a:p>
          <a:p>
            <a:pPr marL="0" indent="0">
              <a:spcBef>
                <a:spcPct val="0"/>
              </a:spcBef>
              <a:buClrTx/>
              <a:buSzTx/>
              <a:buNone/>
            </a:pPr>
            <a:r>
              <a:rPr lang="en-US" altLang="en-US" sz="2800" b="0" dirty="0" smtClean="0">
                <a:latin typeface="Times New Roman" charset="0"/>
              </a:rPr>
              <a:t>humidity levels. Those seedlings are used to 100% humidity so open</a:t>
            </a:r>
          </a:p>
          <a:p>
            <a:pPr marL="0" indent="0">
              <a:spcBef>
                <a:spcPct val="0"/>
              </a:spcBef>
              <a:buClrTx/>
              <a:buSzTx/>
              <a:buNone/>
            </a:pPr>
            <a:r>
              <a:rPr lang="en-US" altLang="en-US" sz="2800" b="0" dirty="0">
                <a:latin typeface="Times New Roman" charset="0"/>
              </a:rPr>
              <a:t>t</a:t>
            </a:r>
            <a:r>
              <a:rPr lang="en-US" altLang="en-US" sz="2800" b="0" dirty="0" smtClean="0">
                <a:latin typeface="Times New Roman" charset="0"/>
              </a:rPr>
              <a:t>he bags slowly over </a:t>
            </a:r>
          </a:p>
          <a:p>
            <a:pPr marL="0" indent="0">
              <a:spcBef>
                <a:spcPct val="0"/>
              </a:spcBef>
              <a:buClrTx/>
              <a:buSzTx/>
              <a:buNone/>
            </a:pPr>
            <a:r>
              <a:rPr lang="en-US" altLang="en-US" sz="2800" b="0" dirty="0">
                <a:latin typeface="Times New Roman" charset="0"/>
              </a:rPr>
              <a:t>s</a:t>
            </a:r>
            <a:r>
              <a:rPr lang="en-US" altLang="en-US" sz="2800" b="0" dirty="0" smtClean="0">
                <a:latin typeface="Times New Roman" charset="0"/>
              </a:rPr>
              <a:t>everal days so they get</a:t>
            </a:r>
          </a:p>
          <a:p>
            <a:pPr marL="0" indent="0">
              <a:spcBef>
                <a:spcPct val="0"/>
              </a:spcBef>
              <a:buClrTx/>
              <a:buSzTx/>
              <a:buNone/>
            </a:pPr>
            <a:r>
              <a:rPr lang="en-US" altLang="en-US" sz="2800" b="0" dirty="0">
                <a:latin typeface="Times New Roman" charset="0"/>
              </a:rPr>
              <a:t>a</a:t>
            </a:r>
            <a:r>
              <a:rPr lang="en-US" altLang="en-US" sz="2800" b="0" dirty="0" smtClean="0">
                <a:latin typeface="Times New Roman" charset="0"/>
              </a:rPr>
              <a:t>djusted to normal conditions.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charset="0"/>
              </a:rPr>
              <a:t> </a:t>
            </a:r>
            <a:r>
              <a:rPr lang="en-US" altLang="en-US" sz="2800" b="0" dirty="0" smtClean="0">
                <a:latin typeface="Times New Roman" charset="0"/>
              </a:rPr>
              <a:t> </a:t>
            </a:r>
            <a:endParaRPr lang="en-US" altLang="en-US" sz="2800" b="0" dirty="0">
              <a:latin typeface="Times New Roman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Germination </a:t>
            </a:r>
          </a:p>
        </p:txBody>
      </p:sp>
      <p:sp>
        <p:nvSpPr>
          <p:cNvPr id="54276" name="Text Box 6"/>
          <p:cNvSpPr txBox="1">
            <a:spLocks noChangeArrowheads="1"/>
          </p:cNvSpPr>
          <p:nvPr/>
        </p:nvSpPr>
        <p:spPr bwMode="auto">
          <a:xfrm>
            <a:off x="228600" y="990600"/>
            <a:ext cx="1657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CCFF99"/>
                </a:solidFill>
                <a:latin typeface="Times New Roman" charset="0"/>
              </a:rPr>
              <a:t>Process</a:t>
            </a:r>
          </a:p>
        </p:txBody>
      </p:sp>
      <p:sp>
        <p:nvSpPr>
          <p:cNvPr id="54279" name="Text Box 10"/>
          <p:cNvSpPr txBox="1">
            <a:spLocks noChangeArrowheads="1"/>
          </p:cNvSpPr>
          <p:nvPr/>
        </p:nvSpPr>
        <p:spPr bwMode="auto">
          <a:xfrm>
            <a:off x="228600" y="1524000"/>
            <a:ext cx="35020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 smtClean="0">
                <a:latin typeface="Times New Roman" charset="0"/>
              </a:rPr>
              <a:t>1. </a:t>
            </a:r>
            <a:r>
              <a:rPr lang="en-US" altLang="en-US" b="0" dirty="0">
                <a:latin typeface="Times New Roman" charset="0"/>
              </a:rPr>
              <a:t>Harden off before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>
                <a:latin typeface="Times New Roman" charset="0"/>
              </a:rPr>
              <a:t>    transplanting</a:t>
            </a:r>
          </a:p>
        </p:txBody>
      </p:sp>
      <p:pic>
        <p:nvPicPr>
          <p:cNvPr id="54281" name="Picture 12" descr="C:\Documents and Settings\Donald Hyatt\My Documents\Nursery\CharlotteTalk-images\Seedlings-03-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954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C:\Documents and Settings\dell\My Documents\ARS\Propagation\images\Seedlings-Flat-100_1027-squa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954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8600" y="2590800"/>
            <a:ext cx="366215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ct val="0"/>
              </a:spcBef>
              <a:buClrTx/>
              <a:buSzTx/>
              <a:buNone/>
            </a:pPr>
            <a:r>
              <a:rPr lang="en-US" altLang="en-US" b="0" dirty="0" smtClean="0">
                <a:latin typeface="Times New Roman" charset="0"/>
              </a:rPr>
              <a:t>2. Transplant to flats </a:t>
            </a:r>
          </a:p>
          <a:p>
            <a:pPr marL="0" indent="0">
              <a:spcBef>
                <a:spcPct val="0"/>
              </a:spcBef>
              <a:buClrTx/>
              <a:buSzTx/>
              <a:buNone/>
            </a:pPr>
            <a:r>
              <a:rPr lang="en-US" altLang="en-US" b="0" dirty="0" smtClean="0">
                <a:latin typeface="Times New Roman" charset="0"/>
              </a:rPr>
              <a:t>   or small pots</a:t>
            </a:r>
            <a:endParaRPr lang="en-US" altLang="en-US" b="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3707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operBestRed-Seedlings-3404-30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  <a:ln w="57150" cap="sq" cmpd="thickThin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3" descr="C:\Documents and Settings\dell\My Documents\ARS\Propagation\images\Seedlings-Flat-100_1027-squa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1430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7" descr="C:\Documents and Settings\Donald Hyatt\My Documents\Nursery\CharlotteTalk-images\Seedlings-JJ-02-1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430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Growing On </a:t>
            </a:r>
          </a:p>
        </p:txBody>
      </p:sp>
      <p:sp>
        <p:nvSpPr>
          <p:cNvPr id="57349" name="Text Box 3"/>
          <p:cNvSpPr txBox="1">
            <a:spLocks noChangeArrowheads="1"/>
          </p:cNvSpPr>
          <p:nvPr/>
        </p:nvSpPr>
        <p:spPr bwMode="auto">
          <a:xfrm>
            <a:off x="228600" y="1143000"/>
            <a:ext cx="34972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>
                <a:latin typeface="Times New Roman" charset="0"/>
              </a:rPr>
              <a:t>Transplant to flats or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     small pots</a:t>
            </a:r>
          </a:p>
        </p:txBody>
      </p:sp>
      <p:sp>
        <p:nvSpPr>
          <p:cNvPr id="57350" name="Text Box 4"/>
          <p:cNvSpPr txBox="1">
            <a:spLocks noChangeArrowheads="1"/>
          </p:cNvSpPr>
          <p:nvPr/>
        </p:nvSpPr>
        <p:spPr bwMode="auto">
          <a:xfrm>
            <a:off x="228600" y="2101850"/>
            <a:ext cx="31226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2. Give more light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     Increase fertilizer</a:t>
            </a:r>
            <a:endParaRPr lang="en-US" altLang="en-US" b="0">
              <a:latin typeface="Times New Roman" charset="0"/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Growing On 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228600" y="1143000"/>
            <a:ext cx="34972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>
                <a:latin typeface="Times New Roman" charset="0"/>
              </a:rPr>
              <a:t>Transplant to flats or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     small pots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228600" y="2101850"/>
            <a:ext cx="31226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2. Give more light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     Increase fertilizer</a:t>
            </a:r>
            <a:endParaRPr lang="en-US" altLang="en-US" b="0">
              <a:latin typeface="Times New Roman" charset="0"/>
            </a:endParaRP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244475" y="3016250"/>
            <a:ext cx="33416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3. Transplant to larger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     pots when ready</a:t>
            </a:r>
          </a:p>
        </p:txBody>
      </p:sp>
      <p:pic>
        <p:nvPicPr>
          <p:cNvPr id="58374" name="Picture 8" descr="C:\Documents and Settings\Donald Hyatt\My Documents\Nursery\CharlotteTalk-images\Seedlings-JJ-03-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430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Growing On 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228600" y="1143000"/>
            <a:ext cx="34972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>
                <a:latin typeface="Times New Roman" charset="0"/>
              </a:rPr>
              <a:t>Transplant to flats or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     small pots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228600" y="2101850"/>
            <a:ext cx="31226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2. Give more light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     Increase fertilizer</a:t>
            </a:r>
            <a:endParaRPr lang="en-US" altLang="en-US" b="0">
              <a:latin typeface="Times New Roman" charset="0"/>
            </a:endParaRP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244475" y="3016250"/>
            <a:ext cx="33416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3. Transplant to larger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     pots when ready</a:t>
            </a:r>
          </a:p>
        </p:txBody>
      </p:sp>
      <p:pic>
        <p:nvPicPr>
          <p:cNvPr id="59398" name="Picture 9" descr="C:\Documents and Settings\Donald Hyatt\My Documents\Nursery\CharlotteTalk-images\Seedlings-JJ-04-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430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Text Box 11"/>
          <p:cNvSpPr txBox="1">
            <a:spLocks noChangeArrowheads="1"/>
          </p:cNvSpPr>
          <p:nvPr/>
        </p:nvSpPr>
        <p:spPr bwMode="auto">
          <a:xfrm>
            <a:off x="228600" y="3886200"/>
            <a:ext cx="32623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4. Pinch to encourage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    better branching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Growing On 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228600" y="1143000"/>
            <a:ext cx="34972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>
                <a:latin typeface="Times New Roman" charset="0"/>
              </a:rPr>
              <a:t>Transplant to flats or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     small pots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228600" y="2101850"/>
            <a:ext cx="31226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2. Give more light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     Increase fertilizer</a:t>
            </a:r>
            <a:endParaRPr lang="en-US" altLang="en-US" b="0">
              <a:latin typeface="Times New Roman" charset="0"/>
            </a:endParaRP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244475" y="3016250"/>
            <a:ext cx="33416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3. Transplant to larger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     pots when ready</a:t>
            </a:r>
          </a:p>
        </p:txBody>
      </p:sp>
      <p:sp>
        <p:nvSpPr>
          <p:cNvPr id="60422" name="Text Box 11"/>
          <p:cNvSpPr txBox="1">
            <a:spLocks noChangeArrowheads="1"/>
          </p:cNvSpPr>
          <p:nvPr/>
        </p:nvSpPr>
        <p:spPr bwMode="auto">
          <a:xfrm>
            <a:off x="228600" y="3886200"/>
            <a:ext cx="32623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4. Pinch to encourage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    better branching</a:t>
            </a:r>
          </a:p>
        </p:txBody>
      </p:sp>
      <p:sp>
        <p:nvSpPr>
          <p:cNvPr id="60423" name="Text Box 12"/>
          <p:cNvSpPr txBox="1">
            <a:spLocks noChangeArrowheads="1"/>
          </p:cNvSpPr>
          <p:nvPr/>
        </p:nvSpPr>
        <p:spPr bwMode="auto">
          <a:xfrm>
            <a:off x="228600" y="4800600"/>
            <a:ext cx="36877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5. Stop fertilizing by fall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    so plants go dormant</a:t>
            </a:r>
          </a:p>
        </p:txBody>
      </p:sp>
      <p:pic>
        <p:nvPicPr>
          <p:cNvPr id="60424" name="Picture 8" descr="00-Seedlings-6649-5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430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" descr="C:\Documents and Settings\HP_Administrator\My Documents\ARS\ARS-Regional2009-Germany2010\Photography\images\temp\IndicaRosea-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349726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Raising Plants from Seed</a:t>
            </a:r>
          </a:p>
        </p:txBody>
      </p:sp>
      <p:sp>
        <p:nvSpPr>
          <p:cNvPr id="470019" name="Text Box 3"/>
          <p:cNvSpPr txBox="1">
            <a:spLocks noChangeArrowheads="1"/>
          </p:cNvSpPr>
          <p:nvPr/>
        </p:nvSpPr>
        <p:spPr bwMode="auto">
          <a:xfrm>
            <a:off x="4267200" y="1447800"/>
            <a:ext cx="47244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latin typeface="Times New Roman" charset="0"/>
              </a:rPr>
              <a:t>Rhododendrons and azaleas can be easily propagated by seed. </a:t>
            </a:r>
            <a:r>
              <a:rPr lang="en-US" altLang="en-US">
                <a:solidFill>
                  <a:schemeClr val="bg1"/>
                </a:solidFill>
                <a:latin typeface="Times New Roman" charset="0"/>
              </a:rPr>
              <a:t>.</a:t>
            </a:r>
            <a:endParaRPr lang="en-US" altLang="en-US">
              <a:latin typeface="Times New Roman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0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019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Growing On 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228600" y="1143000"/>
            <a:ext cx="34972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>
                <a:latin typeface="Times New Roman" charset="0"/>
              </a:rPr>
              <a:t>Transplant to flats or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     small pots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228600" y="2101850"/>
            <a:ext cx="31226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2. Give more light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     Increase fertilizer</a:t>
            </a:r>
            <a:endParaRPr lang="en-US" altLang="en-US" b="0">
              <a:latin typeface="Times New Roman" charset="0"/>
            </a:endParaRP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244475" y="3016250"/>
            <a:ext cx="33416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3. Transplant to larger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     pots when ready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228600" y="5683250"/>
            <a:ext cx="57832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6. Move into larger pots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    Grow in strong sun for better bud set</a:t>
            </a:r>
          </a:p>
        </p:txBody>
      </p:sp>
      <p:sp>
        <p:nvSpPr>
          <p:cNvPr id="61447" name="Text Box 11"/>
          <p:cNvSpPr txBox="1">
            <a:spLocks noChangeArrowheads="1"/>
          </p:cNvSpPr>
          <p:nvPr/>
        </p:nvSpPr>
        <p:spPr bwMode="auto">
          <a:xfrm>
            <a:off x="228600" y="3886200"/>
            <a:ext cx="32623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4. Pinch to encourage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    better branching</a:t>
            </a:r>
          </a:p>
        </p:txBody>
      </p:sp>
      <p:sp>
        <p:nvSpPr>
          <p:cNvPr id="61448" name="Text Box 12"/>
          <p:cNvSpPr txBox="1">
            <a:spLocks noChangeArrowheads="1"/>
          </p:cNvSpPr>
          <p:nvPr/>
        </p:nvSpPr>
        <p:spPr bwMode="auto">
          <a:xfrm>
            <a:off x="228600" y="4800600"/>
            <a:ext cx="36877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5. Stop fertilizing by fall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    so plants go dormant</a:t>
            </a:r>
          </a:p>
        </p:txBody>
      </p:sp>
      <p:pic>
        <p:nvPicPr>
          <p:cNvPr id="61449" name="Picture 9" descr="00-Seedlings-6262-5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430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Growing On 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228600" y="1143000"/>
            <a:ext cx="34972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>
                <a:latin typeface="Times New Roman" charset="0"/>
              </a:rPr>
              <a:t>Transplant to flats or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     small pots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228600" y="2101850"/>
            <a:ext cx="31226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2. Give more light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     Increase fertilizer</a:t>
            </a:r>
            <a:endParaRPr lang="en-US" altLang="en-US" b="0">
              <a:latin typeface="Times New Roman" charset="0"/>
            </a:endParaRP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244475" y="3016250"/>
            <a:ext cx="33416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3. Transplant to larger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     pots when ready</a:t>
            </a: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228600" y="5683250"/>
            <a:ext cx="57832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6. Move into larger pots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    Grow in strong sun for better bud set</a:t>
            </a:r>
          </a:p>
        </p:txBody>
      </p:sp>
      <p:sp>
        <p:nvSpPr>
          <p:cNvPr id="62471" name="Text Box 11"/>
          <p:cNvSpPr txBox="1">
            <a:spLocks noChangeArrowheads="1"/>
          </p:cNvSpPr>
          <p:nvPr/>
        </p:nvSpPr>
        <p:spPr bwMode="auto">
          <a:xfrm>
            <a:off x="228600" y="3886200"/>
            <a:ext cx="32623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4. Pinch to encourage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    better branching</a:t>
            </a:r>
          </a:p>
        </p:txBody>
      </p:sp>
      <p:sp>
        <p:nvSpPr>
          <p:cNvPr id="62472" name="Text Box 12"/>
          <p:cNvSpPr txBox="1">
            <a:spLocks noChangeArrowheads="1"/>
          </p:cNvSpPr>
          <p:nvPr/>
        </p:nvSpPr>
        <p:spPr bwMode="auto">
          <a:xfrm>
            <a:off x="228600" y="4800600"/>
            <a:ext cx="36877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5. Stop fertilizing by fall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    so plants go dormant</a:t>
            </a:r>
          </a:p>
        </p:txBody>
      </p:sp>
      <p:pic>
        <p:nvPicPr>
          <p:cNvPr id="62473" name="Picture 18" descr="C:\Documents and Settings\dell\My Documents\ARS\Propagation\images\Buds-DSC_8740-bu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430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Growing On 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28600" y="1143000"/>
            <a:ext cx="34972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>
                <a:latin typeface="Times New Roman" charset="0"/>
              </a:rPr>
              <a:t>Transplant to flats or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     small pots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228600" y="2101850"/>
            <a:ext cx="31226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2. Give more light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     Increase fertilizer</a:t>
            </a:r>
            <a:endParaRPr lang="en-US" altLang="en-US" b="0">
              <a:latin typeface="Times New Roman" charset="0"/>
            </a:endParaRP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244475" y="3016250"/>
            <a:ext cx="33416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3. Transplant to larger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     pots when ready</a:t>
            </a: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228600" y="5683250"/>
            <a:ext cx="57832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6. Move into larger pots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    Grow in strong sun for better bud set</a:t>
            </a:r>
          </a:p>
        </p:txBody>
      </p:sp>
      <p:sp>
        <p:nvSpPr>
          <p:cNvPr id="63495" name="Text Box 11"/>
          <p:cNvSpPr txBox="1">
            <a:spLocks noChangeArrowheads="1"/>
          </p:cNvSpPr>
          <p:nvPr/>
        </p:nvSpPr>
        <p:spPr bwMode="auto">
          <a:xfrm>
            <a:off x="228600" y="3886200"/>
            <a:ext cx="32623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4. Pinch to encourage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    better branching</a:t>
            </a:r>
          </a:p>
        </p:txBody>
      </p:sp>
      <p:sp>
        <p:nvSpPr>
          <p:cNvPr id="63496" name="Text Box 12"/>
          <p:cNvSpPr txBox="1">
            <a:spLocks noChangeArrowheads="1"/>
          </p:cNvSpPr>
          <p:nvPr/>
        </p:nvSpPr>
        <p:spPr bwMode="auto">
          <a:xfrm>
            <a:off x="228600" y="4800600"/>
            <a:ext cx="36877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5. Stop fertilizing by fall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charset="0"/>
              </a:rPr>
              <a:t>    so plants go dormant</a:t>
            </a:r>
          </a:p>
        </p:txBody>
      </p:sp>
      <p:pic>
        <p:nvPicPr>
          <p:cNvPr id="63497" name="Picture 18" descr="C:\Documents and Settings\dell\My Documents\ARS\Propagation\images\Buds-DSC_8740-bu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430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8" name="Picture 10" descr="C:\Documents and Settings\HP_Administrator\My Documents\ARS\ARS-Regional2009-Germany2010\Fall-2011-Spring-2012\ARS-Photography\temp\MelonBalls-02-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430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Planting </a:t>
            </a:r>
          </a:p>
        </p:txBody>
      </p:sp>
      <p:sp>
        <p:nvSpPr>
          <p:cNvPr id="1798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798148" name="Picture 4" descr="C:\Documents and Settings\HP_Administrator\My Documents\ARS\ARS-Regional2009-Germany2010\Gable\NewGableImages\Woods-1878-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id="1798150" name="Text Box 6"/>
          <p:cNvSpPr txBox="1">
            <a:spLocks noChangeArrowheads="1"/>
          </p:cNvSpPr>
          <p:nvPr/>
        </p:nvSpPr>
        <p:spPr bwMode="auto">
          <a:xfrm>
            <a:off x="3048000" y="4648200"/>
            <a:ext cx="4219425" cy="1815882"/>
          </a:xfrm>
          <a:prstGeom prst="rect">
            <a:avLst/>
          </a:prstGeom>
          <a:solidFill>
            <a:srgbClr val="002400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 smtClean="0">
                <a:effectLst/>
              </a:rPr>
              <a:t>Rhododendrons</a:t>
            </a:r>
          </a:p>
          <a:p>
            <a:pPr marL="342900" indent="-342900">
              <a:buFontTx/>
              <a:buAutoNum type="arabicPeriod"/>
            </a:pPr>
            <a:r>
              <a:rPr lang="en-US" sz="2800" b="1" dirty="0" smtClean="0">
                <a:effectLst/>
              </a:rPr>
              <a:t> Rich Woodland </a:t>
            </a:r>
            <a:r>
              <a:rPr lang="en-US" sz="2800" b="1" dirty="0">
                <a:effectLst/>
              </a:rPr>
              <a:t>Border</a:t>
            </a:r>
          </a:p>
          <a:p>
            <a:pPr marL="342900" indent="-342900">
              <a:buFontTx/>
              <a:buAutoNum type="arabicPeriod"/>
            </a:pPr>
            <a:r>
              <a:rPr lang="en-US" sz="2800" b="1" dirty="0">
                <a:effectLst/>
              </a:rPr>
              <a:t>Dappled Sun and Shade</a:t>
            </a:r>
          </a:p>
          <a:p>
            <a:pPr marL="342900" indent="-342900">
              <a:buFontTx/>
              <a:buAutoNum type="arabicPeriod"/>
            </a:pPr>
            <a:r>
              <a:rPr lang="en-US" sz="2800" b="1" dirty="0" smtClean="0">
                <a:effectLst/>
              </a:rPr>
              <a:t>Wind Protection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019800" y="228600"/>
            <a:ext cx="2813591" cy="646331"/>
          </a:xfrm>
          <a:prstGeom prst="rect">
            <a:avLst/>
          </a:prstGeom>
          <a:solidFill>
            <a:srgbClr val="002400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dirty="0" smtClean="0">
                <a:effectLst/>
              </a:rPr>
              <a:t>Site Selection</a:t>
            </a:r>
            <a:endParaRPr lang="en-US" sz="36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7758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9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8150" grpId="0" animBg="1" autoUpdateAnimBg="0"/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Planting </a:t>
            </a:r>
          </a:p>
        </p:txBody>
      </p:sp>
      <p:pic>
        <p:nvPicPr>
          <p:cNvPr id="8" name="Picture 16" descr="C:\Documents and Settings\HP_Administrator\My Documents\ARS\ARS-Regional2009-Germany2010\Fall-2011-Spring-2012\spring 2012\images\AA-Roan-0314-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id="1798150" name="Text Box 6"/>
          <p:cNvSpPr txBox="1">
            <a:spLocks noChangeArrowheads="1"/>
          </p:cNvSpPr>
          <p:nvPr/>
        </p:nvSpPr>
        <p:spPr bwMode="auto">
          <a:xfrm>
            <a:off x="356758" y="5122039"/>
            <a:ext cx="6388287" cy="1384995"/>
          </a:xfrm>
          <a:prstGeom prst="rect">
            <a:avLst/>
          </a:prstGeom>
          <a:solidFill>
            <a:srgbClr val="002400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 smtClean="0">
                <a:effectLst/>
              </a:rPr>
              <a:t>Native Azaleas </a:t>
            </a:r>
          </a:p>
          <a:p>
            <a:pPr marL="342900" indent="-342900">
              <a:buFontTx/>
              <a:buAutoNum type="arabicPeriod"/>
            </a:pPr>
            <a:r>
              <a:rPr lang="en-US" sz="2800" b="1" dirty="0" smtClean="0">
                <a:effectLst/>
              </a:rPr>
              <a:t>At Least a Half Day of Full Sun</a:t>
            </a:r>
          </a:p>
          <a:p>
            <a:pPr marL="342900" indent="-342900">
              <a:buFontTx/>
              <a:buAutoNum type="arabicPeriod"/>
            </a:pPr>
            <a:r>
              <a:rPr lang="en-US" sz="2800" dirty="0" smtClean="0"/>
              <a:t>Afternoon Shade Best in Hot Climates</a:t>
            </a:r>
            <a:endParaRPr lang="en-US" sz="2800" b="1" dirty="0" smtClean="0">
              <a:effectLst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019800" y="228600"/>
            <a:ext cx="2813591" cy="646331"/>
          </a:xfrm>
          <a:prstGeom prst="rect">
            <a:avLst/>
          </a:prstGeom>
          <a:solidFill>
            <a:srgbClr val="002400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dirty="0" smtClean="0">
                <a:effectLst/>
              </a:rPr>
              <a:t>Site Selection</a:t>
            </a:r>
            <a:endParaRPr lang="en-US" sz="36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1008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9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8150" grpId="0" animBg="1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173" name="Rectangle 410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Soil</a:t>
            </a:r>
          </a:p>
        </p:txBody>
      </p:sp>
      <p:pic>
        <p:nvPicPr>
          <p:cNvPr id="1799170" name="Picture 4098" descr="C:\Documents and Settings\Donald Hyatt\My Documents\ARS\RSF\Vaseyi-Hyatt\web\Dirt-4292-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</p:spPr>
      </p:pic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1957388" y="60325"/>
            <a:ext cx="2005012" cy="100647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SOIL</a:t>
            </a:r>
            <a:endParaRPr lang="en-US" sz="6000"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876800" y="5257800"/>
            <a:ext cx="3126177" cy="954107"/>
          </a:xfrm>
          <a:prstGeom prst="rect">
            <a:avLst/>
          </a:prstGeom>
          <a:solidFill>
            <a:srgbClr val="002400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800" b="1" dirty="0" smtClean="0">
                <a:effectLst/>
              </a:rPr>
              <a:t>Rich Humus Soil</a:t>
            </a:r>
            <a:endParaRPr lang="en-US" sz="2800" b="1" dirty="0">
              <a:effectLst/>
            </a:endParaRPr>
          </a:p>
          <a:p>
            <a:pPr marL="342900" indent="-342900">
              <a:buFontTx/>
              <a:buAutoNum type="arabicPeriod"/>
            </a:pPr>
            <a:r>
              <a:rPr lang="en-US" sz="2800" dirty="0" smtClean="0"/>
              <a:t>Good Drainage</a:t>
            </a:r>
            <a:endParaRPr lang="en-US" sz="2800" b="1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4726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9" grpId="0" autoUpdateAnimBg="0"/>
      <p:bldP spid="6" grpId="0" animBg="1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 smtClean="0">
                <a:solidFill>
                  <a:schemeClr val="tx1"/>
                </a:solidFill>
              </a:rPr>
              <a:t>Reality – Bad soil</a:t>
            </a:r>
          </a:p>
        </p:txBody>
      </p:sp>
      <p:pic>
        <p:nvPicPr>
          <p:cNvPr id="5" name="Picture 6" descr="C:\Documents and Settings\HP_Administrator\My Documents\ARS\ARS-Regional2009-Germany2010\Fall-2011-Spring-2012\spring 2012\WestCoast\PVC\Tours-9049-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1957388" y="60325"/>
            <a:ext cx="2005012" cy="100647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SOIL</a:t>
            </a:r>
            <a:endParaRPr lang="en-US" sz="6000"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572000" y="5572780"/>
            <a:ext cx="4065472" cy="523220"/>
          </a:xfrm>
          <a:prstGeom prst="rect">
            <a:avLst/>
          </a:prstGeom>
          <a:solidFill>
            <a:srgbClr val="002400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 smtClean="0"/>
              <a:t>Heavy Clay Soils are Bad</a:t>
            </a:r>
            <a:endParaRPr lang="en-US" sz="2800" b="1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1509912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 smtClean="0">
                <a:solidFill>
                  <a:schemeClr val="tx1"/>
                </a:solidFill>
              </a:rPr>
              <a:t> Poor Drainage</a:t>
            </a:r>
          </a:p>
        </p:txBody>
      </p:sp>
      <p:pic>
        <p:nvPicPr>
          <p:cNvPr id="1800195" name="Picture 3" descr="K:\My Pictures - HP\PictureProject\2010-04-10-SpringWildflowers\AA-PoorDrainage-0028-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869793" y="5801380"/>
            <a:ext cx="3817007" cy="523220"/>
          </a:xfrm>
          <a:prstGeom prst="rect">
            <a:avLst/>
          </a:prstGeom>
          <a:solidFill>
            <a:srgbClr val="002400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 smtClean="0"/>
              <a:t>Poor Drainage Can Kill</a:t>
            </a:r>
            <a:endParaRPr lang="en-US" sz="2800" b="1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3160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Summer – Heat &amp; Drought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869793" y="5801380"/>
            <a:ext cx="3817007" cy="523220"/>
          </a:xfrm>
          <a:prstGeom prst="rect">
            <a:avLst/>
          </a:prstGeom>
          <a:solidFill>
            <a:srgbClr val="002400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 smtClean="0"/>
              <a:t>Poor Drainage Can Kill</a:t>
            </a:r>
            <a:endParaRPr lang="en-US" sz="2800" b="1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1889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Summer – Heat &amp; Drought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K:\My Pictures - HP\PictureProject\2010-04-10-SpringWildflowers\sutton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35488" cy="6858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228600"/>
            <a:ext cx="3505200" cy="762000"/>
          </a:xfrm>
          <a:prstGeom prst="rect">
            <a:avLst/>
          </a:prstGeom>
          <a:solidFill>
            <a:srgbClr val="002400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r>
              <a:rPr lang="en-US" sz="2800" b="1" dirty="0">
                <a:effectLst/>
              </a:rPr>
              <a:t>Do </a:t>
            </a:r>
            <a:r>
              <a:rPr lang="en-US" sz="2800" b="1" dirty="0" smtClean="0">
                <a:effectLst/>
              </a:rPr>
              <a:t>not </a:t>
            </a:r>
            <a:r>
              <a:rPr lang="en-US" sz="2800" b="1" dirty="0">
                <a:effectLst/>
              </a:rPr>
              <a:t>p</a:t>
            </a:r>
            <a:r>
              <a:rPr lang="en-US" sz="2800" b="1" dirty="0" smtClean="0">
                <a:effectLst/>
              </a:rPr>
              <a:t>lant deeply.</a:t>
            </a:r>
            <a:endParaRPr lang="en-US" sz="2800" b="1" dirty="0">
              <a:effectLst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869793" y="5801380"/>
            <a:ext cx="3817007" cy="523220"/>
          </a:xfrm>
          <a:prstGeom prst="rect">
            <a:avLst/>
          </a:prstGeom>
          <a:solidFill>
            <a:srgbClr val="002400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 smtClean="0"/>
              <a:t>Poor Drainage Can Kill</a:t>
            </a:r>
            <a:endParaRPr lang="en-US" sz="2800" b="1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4292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Raising Plants from Seed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4267200" y="1447800"/>
            <a:ext cx="47244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latin typeface="Times New Roman" charset="0"/>
              </a:rPr>
              <a:t>Rhododendrons and azaleas can be easily propagated by seed. </a:t>
            </a:r>
            <a:r>
              <a:rPr lang="en-US" altLang="en-US">
                <a:solidFill>
                  <a:schemeClr val="bg1"/>
                </a:solidFill>
                <a:latin typeface="Times New Roman" charset="0"/>
              </a:rPr>
              <a:t>.</a:t>
            </a:r>
            <a:endParaRPr lang="en-US" altLang="en-US">
              <a:latin typeface="Times New Roman" charset="0"/>
            </a:endParaRPr>
          </a:p>
        </p:txBody>
      </p:sp>
      <p:sp>
        <p:nvSpPr>
          <p:cNvPr id="470021" name="Text Box 5"/>
          <p:cNvSpPr txBox="1">
            <a:spLocks noChangeArrowheads="1"/>
          </p:cNvSpPr>
          <p:nvPr/>
        </p:nvSpPr>
        <p:spPr bwMode="auto">
          <a:xfrm>
            <a:off x="4419600" y="3200400"/>
            <a:ext cx="44958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latin typeface="Times New Roman" charset="0"/>
              </a:rPr>
              <a:t>Their seeds are small and will require some care at first, but this presentation will show how and why to raise them from seed.</a:t>
            </a:r>
          </a:p>
        </p:txBody>
      </p:sp>
      <p:pic>
        <p:nvPicPr>
          <p:cNvPr id="18437" name="Picture 9" descr="C:\Documents and Settings\HP_Administrator\My Documents\ARS\ARS-Regional2009-Germany2010\Photography\images\Butter-N-Eggs-6739-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349726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0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021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 smtClean="0">
                <a:solidFill>
                  <a:schemeClr val="tx1"/>
                </a:solidFill>
              </a:rPr>
              <a:t>Don’t Plant Too Deep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"/>
            <a:ext cx="4560125" cy="685800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803268" name="Picture 4" descr="K:\My Pictures - HP\PictureProject\2010-04-10-SpringWildflowers\sutton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35488" cy="6858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803269" name="Rectangle 5"/>
          <p:cNvSpPr>
            <a:spLocks noChangeArrowheads="1"/>
          </p:cNvSpPr>
          <p:nvPr/>
        </p:nvSpPr>
        <p:spPr bwMode="auto">
          <a:xfrm>
            <a:off x="457200" y="228600"/>
            <a:ext cx="3505200" cy="762000"/>
          </a:xfrm>
          <a:prstGeom prst="rect">
            <a:avLst/>
          </a:prstGeom>
          <a:solidFill>
            <a:srgbClr val="002400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r>
              <a:rPr lang="en-US" sz="2800" b="1" dirty="0">
                <a:effectLst/>
              </a:rPr>
              <a:t>Do </a:t>
            </a:r>
            <a:r>
              <a:rPr lang="en-US" sz="2800" b="1" dirty="0" smtClean="0">
                <a:effectLst/>
              </a:rPr>
              <a:t>not </a:t>
            </a:r>
            <a:r>
              <a:rPr lang="en-US" sz="2800" b="1" dirty="0">
                <a:effectLst/>
              </a:rPr>
              <a:t>p</a:t>
            </a:r>
            <a:r>
              <a:rPr lang="en-US" sz="2800" b="1" dirty="0" smtClean="0">
                <a:effectLst/>
              </a:rPr>
              <a:t>lant deeply.</a:t>
            </a:r>
            <a:endParaRPr lang="en-US" sz="2800" b="1" dirty="0">
              <a:effectLst/>
            </a:endParaRPr>
          </a:p>
        </p:txBody>
      </p:sp>
      <p:sp>
        <p:nvSpPr>
          <p:cNvPr id="1803273" name="Rectangle 9"/>
          <p:cNvSpPr>
            <a:spLocks noChangeArrowheads="1"/>
          </p:cNvSpPr>
          <p:nvPr/>
        </p:nvSpPr>
        <p:spPr bwMode="auto">
          <a:xfrm>
            <a:off x="5638800" y="5943600"/>
            <a:ext cx="3048000" cy="762000"/>
          </a:xfrm>
          <a:prstGeom prst="rect">
            <a:avLst/>
          </a:prstGeom>
          <a:solidFill>
            <a:srgbClr val="002400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r>
              <a:rPr lang="en-US" sz="2800" b="1" dirty="0">
                <a:effectLst/>
              </a:rPr>
              <a:t>Set the </a:t>
            </a:r>
            <a:r>
              <a:rPr lang="en-US" sz="2800" b="1" dirty="0" smtClean="0">
                <a:effectLst/>
              </a:rPr>
              <a:t>plant high.</a:t>
            </a:r>
            <a:endParaRPr lang="en-US" sz="28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093352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03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3273" grpId="0" animBg="1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 smtClean="0">
                <a:solidFill>
                  <a:schemeClr val="tx1"/>
                </a:solidFill>
              </a:rPr>
              <a:t>Don’t Plant Too Deep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"/>
            <a:ext cx="4560125" cy="685800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803273" name="Rectangle 9"/>
          <p:cNvSpPr>
            <a:spLocks noChangeArrowheads="1"/>
          </p:cNvSpPr>
          <p:nvPr/>
        </p:nvSpPr>
        <p:spPr bwMode="auto">
          <a:xfrm>
            <a:off x="5638800" y="5943600"/>
            <a:ext cx="3048000" cy="762000"/>
          </a:xfrm>
          <a:prstGeom prst="rect">
            <a:avLst/>
          </a:prstGeom>
          <a:solidFill>
            <a:srgbClr val="002400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r>
              <a:rPr lang="en-US" sz="2800" b="1" dirty="0">
                <a:effectLst/>
              </a:rPr>
              <a:t>Set the </a:t>
            </a:r>
            <a:r>
              <a:rPr lang="en-US" sz="2800" b="1" dirty="0" smtClean="0">
                <a:effectLst/>
              </a:rPr>
              <a:t>plant high.</a:t>
            </a:r>
            <a:endParaRPr lang="en-US" sz="2800" b="1" dirty="0"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60124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Rectangle 2053"/>
          <p:cNvSpPr>
            <a:spLocks noChangeArrowheads="1"/>
          </p:cNvSpPr>
          <p:nvPr/>
        </p:nvSpPr>
        <p:spPr bwMode="auto">
          <a:xfrm>
            <a:off x="1219200" y="5943600"/>
            <a:ext cx="2362200" cy="762000"/>
          </a:xfrm>
          <a:prstGeom prst="rect">
            <a:avLst/>
          </a:prstGeom>
          <a:solidFill>
            <a:srgbClr val="002400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r>
              <a:rPr lang="en-US" sz="3200" b="1" dirty="0">
                <a:effectLst/>
              </a:rPr>
              <a:t>Mulch </a:t>
            </a:r>
            <a:r>
              <a:rPr lang="en-US" sz="3200" b="1" dirty="0" smtClean="0">
                <a:effectLst/>
              </a:rPr>
              <a:t>well!</a:t>
            </a:r>
            <a:endParaRPr lang="en-US" sz="32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6504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 smtClean="0">
                <a:solidFill>
                  <a:schemeClr val="tx1"/>
                </a:solidFill>
              </a:rPr>
              <a:t>Don’t Plant Too Deep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124" y="0"/>
            <a:ext cx="4583876" cy="6877050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60124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Rectangle 2053"/>
          <p:cNvSpPr>
            <a:spLocks noChangeArrowheads="1"/>
          </p:cNvSpPr>
          <p:nvPr/>
        </p:nvSpPr>
        <p:spPr bwMode="auto">
          <a:xfrm>
            <a:off x="1219200" y="5943600"/>
            <a:ext cx="2362200" cy="762000"/>
          </a:xfrm>
          <a:prstGeom prst="rect">
            <a:avLst/>
          </a:prstGeom>
          <a:solidFill>
            <a:srgbClr val="002400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r>
              <a:rPr lang="en-US" sz="3200" b="1" dirty="0">
                <a:effectLst/>
              </a:rPr>
              <a:t>Mulch </a:t>
            </a:r>
            <a:r>
              <a:rPr lang="en-US" sz="3200" b="1" dirty="0" smtClean="0">
                <a:effectLst/>
              </a:rPr>
              <a:t>well!</a:t>
            </a:r>
            <a:endParaRPr lang="en-US" sz="3200" b="1" dirty="0">
              <a:effectLst/>
            </a:endParaRPr>
          </a:p>
        </p:txBody>
      </p:sp>
      <p:sp>
        <p:nvSpPr>
          <p:cNvPr id="1803273" name="Rectangle 9"/>
          <p:cNvSpPr>
            <a:spLocks noChangeArrowheads="1"/>
          </p:cNvSpPr>
          <p:nvPr/>
        </p:nvSpPr>
        <p:spPr bwMode="auto">
          <a:xfrm>
            <a:off x="5638800" y="5943600"/>
            <a:ext cx="3048000" cy="762000"/>
          </a:xfrm>
          <a:prstGeom prst="rect">
            <a:avLst/>
          </a:prstGeom>
          <a:solidFill>
            <a:srgbClr val="002400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r>
              <a:rPr lang="en-US" sz="3200" b="1" dirty="0" smtClean="0">
                <a:effectLst/>
              </a:rPr>
              <a:t>But not too well.</a:t>
            </a:r>
            <a:endParaRPr lang="en-US" sz="32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4557811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03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327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Fertilizer</a:t>
            </a:r>
          </a:p>
        </p:txBody>
      </p:sp>
      <p:sp>
        <p:nvSpPr>
          <p:cNvPr id="139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399813" name="Picture 5" descr="C:\Documents and Settings\Donald Hyatt\My Documents\ARS\EdinburghTalk\A-Hyatt-Pics\AAA-Scaled\A-Nakaharae-AnnaKehr-08-1024.jpg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4106863" y="136525"/>
            <a:ext cx="4884737" cy="100647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</a:rPr>
              <a:t>FERTILIZER</a:t>
            </a:r>
            <a:endParaRPr lang="en-US" sz="6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399816" name="Picture 8" descr="C:\Documents and Settings\HP_Administrator\My Documents\ARS\ARS-Regional2009-Germany2010\Fall-2011\images\New Folder\Fertilizer-3265-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763838"/>
            <a:ext cx="4949825" cy="3713162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99817" name="Line 9"/>
          <p:cNvSpPr>
            <a:spLocks noChangeShapeType="1"/>
          </p:cNvSpPr>
          <p:nvPr/>
        </p:nvSpPr>
        <p:spPr bwMode="auto">
          <a:xfrm>
            <a:off x="4191000" y="3048000"/>
            <a:ext cx="4495800" cy="3200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99818" name="Line 10"/>
          <p:cNvSpPr>
            <a:spLocks noChangeShapeType="1"/>
          </p:cNvSpPr>
          <p:nvPr/>
        </p:nvSpPr>
        <p:spPr bwMode="auto">
          <a:xfrm flipV="1">
            <a:off x="4267200" y="3048000"/>
            <a:ext cx="4343400" cy="3200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781050" y="228600"/>
            <a:ext cx="2133600" cy="1143000"/>
          </a:xfrm>
          <a:prstGeom prst="rect">
            <a:avLst/>
          </a:prstGeom>
          <a:solidFill>
            <a:srgbClr val="002400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0" hangingPunct="0"/>
            <a:r>
              <a:rPr lang="en-US" sz="3200" b="1" dirty="0">
                <a:effectLst/>
              </a:rPr>
              <a:t>Fertilizer </a:t>
            </a:r>
            <a:r>
              <a:rPr lang="en-US" sz="3200" b="1" dirty="0" smtClean="0">
                <a:effectLst/>
              </a:rPr>
              <a:t>can </a:t>
            </a:r>
            <a:r>
              <a:rPr lang="en-US" sz="3200" b="1" dirty="0">
                <a:effectLst/>
              </a:rPr>
              <a:t>k</a:t>
            </a:r>
            <a:r>
              <a:rPr lang="en-US" sz="3200" b="1" dirty="0" smtClean="0">
                <a:effectLst/>
              </a:rPr>
              <a:t>ill! </a:t>
            </a:r>
            <a:endParaRPr lang="en-US" sz="32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197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399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99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99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9" grpId="0" autoUpdateAnimBg="0"/>
      <p:bldP spid="1399817" grpId="0" animBg="1"/>
      <p:bldP spid="1399818" grpId="0" animBg="1"/>
      <p:bldP spid="9" grpId="0" animBg="1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Fertilizer</a:t>
            </a:r>
          </a:p>
        </p:txBody>
      </p:sp>
      <p:pic>
        <p:nvPicPr>
          <p:cNvPr id="1806339" name="Picture 3" descr="K:\My Pictures - HP\PictureProject\2010-04-10-SpringWildflowers\DeadAzaleas-3503-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</p:spPr>
      </p:pic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4106863" y="136525"/>
            <a:ext cx="4884737" cy="100647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</a:rPr>
              <a:t>FERTILIZER</a:t>
            </a:r>
            <a:endParaRPr lang="en-US" sz="6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06343" name="Rectangle 7"/>
          <p:cNvSpPr>
            <a:spLocks noChangeArrowheads="1"/>
          </p:cNvSpPr>
          <p:nvPr/>
        </p:nvSpPr>
        <p:spPr bwMode="auto">
          <a:xfrm>
            <a:off x="381000" y="228600"/>
            <a:ext cx="3124200" cy="1570038"/>
          </a:xfrm>
          <a:prstGeom prst="rect">
            <a:avLst/>
          </a:prstGeom>
          <a:solidFill>
            <a:srgbClr val="002400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0" hangingPunct="0"/>
            <a:r>
              <a:rPr lang="en-US" sz="3200" b="1" dirty="0" smtClean="0">
                <a:effectLst/>
              </a:rPr>
              <a:t>Use ½ to ¼ of recommended</a:t>
            </a:r>
          </a:p>
          <a:p>
            <a:pPr algn="ctr" eaLnBrk="0" hangingPunct="0"/>
            <a:r>
              <a:rPr lang="en-US" sz="3200" b="1" dirty="0" smtClean="0">
                <a:effectLst/>
              </a:rPr>
              <a:t>strength.</a:t>
            </a:r>
            <a:endParaRPr lang="en-US" sz="3200" b="1" dirty="0">
              <a:effectLst/>
            </a:endParaRPr>
          </a:p>
        </p:txBody>
      </p:sp>
      <p:sp>
        <p:nvSpPr>
          <p:cNvPr id="1806346" name="Rectangle 10"/>
          <p:cNvSpPr>
            <a:spLocks noChangeArrowheads="1"/>
          </p:cNvSpPr>
          <p:nvPr/>
        </p:nvSpPr>
        <p:spPr bwMode="auto">
          <a:xfrm>
            <a:off x="5791200" y="1371600"/>
            <a:ext cx="3124200" cy="4495800"/>
          </a:xfrm>
          <a:prstGeom prst="rect">
            <a:avLst/>
          </a:prstGeom>
          <a:solidFill>
            <a:srgbClr val="002400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0" hangingPunct="0"/>
            <a:r>
              <a:rPr lang="en-US" sz="3200" b="1" dirty="0">
                <a:effectLst/>
              </a:rPr>
              <a:t>Never </a:t>
            </a:r>
            <a:r>
              <a:rPr lang="en-US" sz="3200" b="1" dirty="0" smtClean="0">
                <a:effectLst/>
              </a:rPr>
              <a:t>fertilize  </a:t>
            </a:r>
            <a:r>
              <a:rPr lang="en-US" sz="3200" b="1" dirty="0">
                <a:effectLst/>
              </a:rPr>
              <a:t>rhododendrons or azaleas after mid July since</a:t>
            </a:r>
          </a:p>
          <a:p>
            <a:pPr algn="ctr" eaLnBrk="0" hangingPunct="0"/>
            <a:r>
              <a:rPr lang="en-US" sz="3200" b="1" dirty="0">
                <a:effectLst/>
              </a:rPr>
              <a:t>plants may not</a:t>
            </a:r>
          </a:p>
          <a:p>
            <a:pPr algn="ctr" eaLnBrk="0" hangingPunct="0"/>
            <a:r>
              <a:rPr lang="en-US" sz="3200" b="1" dirty="0">
                <a:effectLst/>
              </a:rPr>
              <a:t>go dormant in the fall.  They</a:t>
            </a:r>
          </a:p>
          <a:p>
            <a:pPr algn="ctr" eaLnBrk="0" hangingPunct="0"/>
            <a:r>
              <a:rPr lang="en-US" sz="3200" b="1" dirty="0">
                <a:effectLst/>
              </a:rPr>
              <a:t>will be prone</a:t>
            </a:r>
          </a:p>
          <a:p>
            <a:pPr algn="ctr" eaLnBrk="0" hangingPunct="0"/>
            <a:r>
              <a:rPr lang="en-US" sz="3200" b="1" dirty="0">
                <a:effectLst/>
              </a:rPr>
              <a:t>to winter kill.</a:t>
            </a:r>
          </a:p>
        </p:txBody>
      </p:sp>
    </p:spTree>
    <p:extLst>
      <p:ext uri="{BB962C8B-B14F-4D97-AF65-F5344CB8AC3E}">
        <p14:creationId xmlns:p14="http://schemas.microsoft.com/office/powerpoint/2010/main" val="405258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06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06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6343" grpId="0" animBg="1" autoUpdateAnimBg="0"/>
      <p:bldP spid="1806346" grpId="0" animBg="1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Container Plants</a:t>
            </a:r>
          </a:p>
        </p:txBody>
      </p:sp>
      <p:pic>
        <p:nvPicPr>
          <p:cNvPr id="1801219" name="Picture 3" descr="K:\My Pictures - HP\PictureProject\2010-04-10-SpringWildflowers\AA-PotBound-0045-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</p:spPr>
      </p:pic>
      <p:sp>
        <p:nvSpPr>
          <p:cNvPr id="1801220" name="Rectangle 4"/>
          <p:cNvSpPr>
            <a:spLocks noChangeArrowheads="1"/>
          </p:cNvSpPr>
          <p:nvPr/>
        </p:nvSpPr>
        <p:spPr bwMode="auto">
          <a:xfrm>
            <a:off x="5410200" y="381000"/>
            <a:ext cx="3429000" cy="762000"/>
          </a:xfrm>
          <a:prstGeom prst="rect">
            <a:avLst/>
          </a:prstGeom>
          <a:solidFill>
            <a:srgbClr val="002400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r>
              <a:rPr lang="en-US" sz="3200" b="1">
                <a:effectLst/>
              </a:rPr>
              <a:t>Container Plants</a:t>
            </a:r>
          </a:p>
        </p:txBody>
      </p:sp>
    </p:spTree>
    <p:extLst>
      <p:ext uri="{BB962C8B-B14F-4D97-AF65-F5344CB8AC3E}">
        <p14:creationId xmlns:p14="http://schemas.microsoft.com/office/powerpoint/2010/main" val="279121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0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1220" grpId="0" animBg="1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4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Break Up The Roots</a:t>
            </a:r>
          </a:p>
        </p:txBody>
      </p:sp>
      <p:sp>
        <p:nvSpPr>
          <p:cNvPr id="180224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802244" name="Picture 1028" descr="K:\My Pictures - HP\PictureProject\2010-04-10-SpringWildflowers\AA-PotBound-0041-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</p:spPr>
      </p:pic>
      <p:pic>
        <p:nvPicPr>
          <p:cNvPr id="1802245" name="Picture 1029" descr="K:\My Pictures - HP\PictureProject\2010-04-10-SpringWildflowers\AA-PotBpound-0044-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</p:spPr>
      </p:pic>
      <p:sp>
        <p:nvSpPr>
          <p:cNvPr id="1802246" name="Rectangle 1030"/>
          <p:cNvSpPr>
            <a:spLocks noChangeArrowheads="1"/>
          </p:cNvSpPr>
          <p:nvPr/>
        </p:nvSpPr>
        <p:spPr bwMode="auto">
          <a:xfrm>
            <a:off x="228600" y="152400"/>
            <a:ext cx="3048000" cy="1828800"/>
          </a:xfrm>
          <a:prstGeom prst="rect">
            <a:avLst/>
          </a:prstGeom>
          <a:solidFill>
            <a:srgbClr val="002400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/>
            <a:r>
              <a:rPr lang="en-US" sz="2800" b="1">
                <a:effectLst/>
              </a:rPr>
              <a:t>Pull apart the roots to help them get established in the new soil.</a:t>
            </a:r>
          </a:p>
        </p:txBody>
      </p:sp>
      <p:sp>
        <p:nvSpPr>
          <p:cNvPr id="1802247" name="Rectangle 1031"/>
          <p:cNvSpPr>
            <a:spLocks noChangeArrowheads="1"/>
          </p:cNvSpPr>
          <p:nvPr/>
        </p:nvSpPr>
        <p:spPr bwMode="auto">
          <a:xfrm>
            <a:off x="5410200" y="381000"/>
            <a:ext cx="3429000" cy="762000"/>
          </a:xfrm>
          <a:prstGeom prst="rect">
            <a:avLst/>
          </a:prstGeom>
          <a:solidFill>
            <a:srgbClr val="002400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r>
              <a:rPr lang="en-US" sz="3200" b="1">
                <a:effectLst/>
              </a:rPr>
              <a:t>Container Plants</a:t>
            </a:r>
          </a:p>
        </p:txBody>
      </p:sp>
    </p:spTree>
    <p:extLst>
      <p:ext uri="{BB962C8B-B14F-4D97-AF65-F5344CB8AC3E}">
        <p14:creationId xmlns:p14="http://schemas.microsoft.com/office/powerpoint/2010/main" val="279977010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02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46" grpId="0" animBg="1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4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Break Up The Roots</a:t>
            </a:r>
          </a:p>
        </p:txBody>
      </p:sp>
      <p:sp>
        <p:nvSpPr>
          <p:cNvPr id="180224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9144000" cy="6858000"/>
          </a:xfrm>
          <a:prstGeom prst="rect">
            <a:avLst/>
          </a:prstGeom>
        </p:spPr>
      </p:pic>
      <p:sp>
        <p:nvSpPr>
          <p:cNvPr id="1802247" name="Rectangle 1031"/>
          <p:cNvSpPr>
            <a:spLocks noChangeArrowheads="1"/>
          </p:cNvSpPr>
          <p:nvPr/>
        </p:nvSpPr>
        <p:spPr bwMode="auto">
          <a:xfrm>
            <a:off x="5410200" y="381000"/>
            <a:ext cx="3429000" cy="762000"/>
          </a:xfrm>
          <a:prstGeom prst="rect">
            <a:avLst/>
          </a:prstGeom>
          <a:solidFill>
            <a:srgbClr val="002400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r>
              <a:rPr lang="en-US" sz="3200" b="1" dirty="0" smtClean="0">
                <a:effectLst/>
              </a:rPr>
              <a:t>Pot Bound </a:t>
            </a:r>
            <a:r>
              <a:rPr lang="en-US" sz="3200" b="1" dirty="0">
                <a:effectLst/>
              </a:rPr>
              <a:t>Plants</a:t>
            </a:r>
          </a:p>
        </p:txBody>
      </p:sp>
    </p:spTree>
    <p:extLst>
      <p:ext uri="{BB962C8B-B14F-4D97-AF65-F5344CB8AC3E}">
        <p14:creationId xmlns:p14="http://schemas.microsoft.com/office/powerpoint/2010/main" val="135741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02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4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4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 Up The Roots</a:t>
            </a:r>
          </a:p>
        </p:txBody>
      </p:sp>
      <p:sp>
        <p:nvSpPr>
          <p:cNvPr id="180224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9144000" cy="6858000"/>
          </a:xfrm>
          <a:prstGeom prst="rect">
            <a:avLst/>
          </a:prstGeom>
        </p:spPr>
      </p:pic>
      <p:sp>
        <p:nvSpPr>
          <p:cNvPr id="1802247" name="Rectangle 1031"/>
          <p:cNvSpPr>
            <a:spLocks noChangeArrowheads="1"/>
          </p:cNvSpPr>
          <p:nvPr/>
        </p:nvSpPr>
        <p:spPr bwMode="auto">
          <a:xfrm>
            <a:off x="5410200" y="381000"/>
            <a:ext cx="3429000" cy="762000"/>
          </a:xfrm>
          <a:prstGeom prst="rect">
            <a:avLst/>
          </a:prstGeom>
          <a:solidFill>
            <a:srgbClr val="002400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r>
              <a:rPr lang="en-US" sz="3200" b="1" dirty="0" smtClean="0">
                <a:effectLst/>
              </a:rPr>
              <a:t>Pot Bound </a:t>
            </a:r>
            <a:r>
              <a:rPr lang="en-US" sz="3200" b="1" dirty="0">
                <a:effectLst/>
              </a:rPr>
              <a:t>Plants</a:t>
            </a:r>
          </a:p>
        </p:txBody>
      </p:sp>
    </p:spTree>
    <p:extLst>
      <p:ext uri="{BB962C8B-B14F-4D97-AF65-F5344CB8AC3E}">
        <p14:creationId xmlns:p14="http://schemas.microsoft.com/office/powerpoint/2010/main" val="228405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4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 Up The Roots</a:t>
            </a:r>
          </a:p>
        </p:txBody>
      </p:sp>
      <p:sp>
        <p:nvSpPr>
          <p:cNvPr id="180224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02247" name="Rectangle 1031"/>
          <p:cNvSpPr>
            <a:spLocks noChangeArrowheads="1"/>
          </p:cNvSpPr>
          <p:nvPr/>
        </p:nvSpPr>
        <p:spPr bwMode="auto">
          <a:xfrm>
            <a:off x="5410200" y="381000"/>
            <a:ext cx="3429000" cy="762000"/>
          </a:xfrm>
          <a:prstGeom prst="rect">
            <a:avLst/>
          </a:prstGeom>
          <a:solidFill>
            <a:srgbClr val="002400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r>
              <a:rPr lang="en-US" sz="3200" b="1" dirty="0" smtClean="0">
                <a:effectLst/>
              </a:rPr>
              <a:t>Pot Bound </a:t>
            </a:r>
            <a:r>
              <a:rPr lang="en-US" sz="3200" b="1" dirty="0">
                <a:effectLst/>
              </a:rPr>
              <a:t>Plants</a:t>
            </a:r>
          </a:p>
        </p:txBody>
      </p:sp>
    </p:spTree>
    <p:extLst>
      <p:ext uri="{BB962C8B-B14F-4D97-AF65-F5344CB8AC3E}">
        <p14:creationId xmlns:p14="http://schemas.microsoft.com/office/powerpoint/2010/main" val="249948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00-Seeds-4778-1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342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228600"/>
            <a:ext cx="480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en-US" sz="4400" kern="0" dirty="0">
                <a:solidFill>
                  <a:srgbClr val="CCFF99"/>
                </a:solidFill>
                <a:ea typeface="+mj-ea"/>
                <a:cs typeface="+mj-cs"/>
              </a:rPr>
              <a:t>Seed Variations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33400" y="1219200"/>
            <a:ext cx="47244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latin typeface="Times New Roman" charset="0"/>
              </a:rPr>
              <a:t>The size and shape of seedpods and seeds will vary depending upon the species.  Here are some example rhododendron and azalea seed types.</a:t>
            </a:r>
            <a:r>
              <a:rPr lang="en-US" altLang="en-US">
                <a:solidFill>
                  <a:schemeClr val="bg1"/>
                </a:solidFill>
                <a:latin typeface="Times New Roman" charset="0"/>
              </a:rPr>
              <a:t> </a:t>
            </a:r>
            <a:endParaRPr lang="en-US" altLang="en-US">
              <a:latin typeface="Times New Roman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751506" y="1447800"/>
            <a:ext cx="9204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Times New Roman" charset="0"/>
              </a:rPr>
              <a:t>Seeds</a:t>
            </a:r>
            <a:endParaRPr lang="en-US" altLang="en-US" sz="2400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772400" y="1447799"/>
            <a:ext cx="8178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Times New Roman" charset="0"/>
              </a:rPr>
              <a:t>Pods</a:t>
            </a:r>
            <a:endParaRPr lang="en-US" altLang="en-US" sz="2400" dirty="0">
              <a:solidFill>
                <a:schemeClr val="bg1"/>
              </a:solidFill>
              <a:latin typeface="Times New Roman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6553200" y="914400"/>
            <a:ext cx="304800" cy="61183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 flipV="1">
            <a:off x="7772400" y="990600"/>
            <a:ext cx="152400" cy="53563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6553200" y="1828799"/>
            <a:ext cx="228600" cy="38100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7772400" y="1828799"/>
            <a:ext cx="152400" cy="53340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4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 Up The Roots</a:t>
            </a:r>
          </a:p>
        </p:txBody>
      </p:sp>
      <p:sp>
        <p:nvSpPr>
          <p:cNvPr id="180224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02247" name="Rectangle 1031"/>
          <p:cNvSpPr>
            <a:spLocks noChangeArrowheads="1"/>
          </p:cNvSpPr>
          <p:nvPr/>
        </p:nvSpPr>
        <p:spPr bwMode="auto">
          <a:xfrm>
            <a:off x="5410200" y="381000"/>
            <a:ext cx="3429000" cy="762000"/>
          </a:xfrm>
          <a:prstGeom prst="rect">
            <a:avLst/>
          </a:prstGeom>
          <a:solidFill>
            <a:srgbClr val="002400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r>
              <a:rPr lang="en-US" sz="3200" b="1" dirty="0" smtClean="0">
                <a:effectLst/>
              </a:rPr>
              <a:t>Pot Bound </a:t>
            </a:r>
            <a:r>
              <a:rPr lang="en-US" sz="3200" b="1" dirty="0">
                <a:effectLst/>
              </a:rPr>
              <a:t>Plants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49"/>
            <a:ext cx="3581400" cy="6894195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817864" y="4572000"/>
            <a:ext cx="4945136" cy="2062103"/>
          </a:xfrm>
          <a:prstGeom prst="rect">
            <a:avLst/>
          </a:prstGeom>
          <a:solidFill>
            <a:srgbClr val="002305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They may be better moved</a:t>
            </a:r>
          </a:p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 a larger pot so the roots</a:t>
            </a:r>
          </a:p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an get adjusted before</a:t>
            </a:r>
          </a:p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trying to plant out.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533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7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Blizzard</a:t>
            </a:r>
          </a:p>
        </p:txBody>
      </p:sp>
      <p:pic>
        <p:nvPicPr>
          <p:cNvPr id="10" name="Picture 16" descr="K:\My Pictures - HP\PictureProject\2009-07-16-Maximum-MtMitchell-Providence-Callaway-Daylilies\CallawayGardens-4163-7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0888" y="0"/>
            <a:ext cx="4560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" y="0"/>
            <a:ext cx="4560125" cy="68580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2562186" y="5135940"/>
            <a:ext cx="4019626" cy="1569660"/>
          </a:xfrm>
          <a:prstGeom prst="rect">
            <a:avLst/>
          </a:prstGeom>
          <a:solidFill>
            <a:srgbClr val="002305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Root systems are not </a:t>
            </a:r>
          </a:p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necessarily as hardy </a:t>
            </a:r>
          </a:p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as buds or branches.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005177" y="801469"/>
            <a:ext cx="27179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Buds: -15º F </a:t>
            </a:r>
            <a:endParaRPr lang="en-US" sz="36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902832" y="1258669"/>
            <a:ext cx="29551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Roots: +20º F </a:t>
            </a:r>
            <a:endParaRPr lang="en-US" sz="36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124200" y="38100"/>
            <a:ext cx="3232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i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R. </a:t>
            </a:r>
            <a:r>
              <a:rPr lang="en-US" sz="3600" b="1" i="1" dirty="0" err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prunifolium</a:t>
            </a:r>
            <a:r>
              <a:rPr lang="en-US" sz="3600" b="1" i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 </a:t>
            </a:r>
          </a:p>
        </p:txBody>
      </p:sp>
      <p:sp>
        <p:nvSpPr>
          <p:cNvPr id="14" name="Line 1033"/>
          <p:cNvSpPr>
            <a:spLocks noChangeShapeType="1"/>
          </p:cNvSpPr>
          <p:nvPr/>
        </p:nvSpPr>
        <p:spPr bwMode="auto">
          <a:xfrm flipH="1" flipV="1">
            <a:off x="2291935" y="358773"/>
            <a:ext cx="1713241" cy="76586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Line 1033"/>
          <p:cNvSpPr>
            <a:spLocks noChangeShapeType="1"/>
          </p:cNvSpPr>
          <p:nvPr/>
        </p:nvSpPr>
        <p:spPr bwMode="auto">
          <a:xfrm flipH="1">
            <a:off x="2291933" y="1905000"/>
            <a:ext cx="1713243" cy="323093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1033"/>
          <p:cNvSpPr>
            <a:spLocks noChangeShapeType="1"/>
          </p:cNvSpPr>
          <p:nvPr/>
        </p:nvSpPr>
        <p:spPr bwMode="auto">
          <a:xfrm flipH="1">
            <a:off x="2562185" y="1277032"/>
            <a:ext cx="1442991" cy="131376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1616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6" grpId="0" animBg="1" autoUpdateAnimBg="0"/>
      <p:bldP spid="11" grpId="0" autoUpdateAnimBg="0"/>
      <p:bldP spid="12" grpId="0" autoUpdateAnimBg="0"/>
      <p:bldP spid="13" grpId="0" autoUpdateAnimBg="0"/>
      <p:bldP spid="14" grpId="0" animBg="1"/>
      <p:bldP spid="15" grpId="0" animBg="1"/>
      <p:bldP spid="1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7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Blizzard</a:t>
            </a:r>
          </a:p>
        </p:txBody>
      </p:sp>
      <p:pic>
        <p:nvPicPr>
          <p:cNvPr id="5" name="Picture 12" descr="C:\Documents and Settings\dell\My Documents\ARS\Propagation\images\Pots-100_0034-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72000" cy="687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C:\Documents and Settings\dell\My Documents\ARS\Propagation\images\RhodoCuttings-Pots-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107"/>
            <a:ext cx="4547303" cy="6839893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524000" y="152400"/>
            <a:ext cx="5660845" cy="584775"/>
          </a:xfrm>
          <a:prstGeom prst="rect">
            <a:avLst/>
          </a:prstGeom>
          <a:solidFill>
            <a:srgbClr val="002305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Protect containers over winter.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876800" y="5257800"/>
            <a:ext cx="4147289" cy="954107"/>
          </a:xfrm>
          <a:prstGeom prst="rect">
            <a:avLst/>
          </a:prstGeom>
          <a:solidFill>
            <a:srgbClr val="002400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Cluster pots </a:t>
            </a:r>
            <a:r>
              <a:rPr lang="en-US" sz="2800" dirty="0"/>
              <a:t>t</a:t>
            </a:r>
            <a:r>
              <a:rPr lang="en-US" sz="2800" dirty="0" smtClean="0"/>
              <a:t>ogether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Mulch pots to insulate</a:t>
            </a:r>
            <a:endParaRPr lang="en-US" sz="2800" b="1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0775544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  <p:bldP spid="8" grpId="0" animBg="1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7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Blizzard</a:t>
            </a:r>
          </a:p>
        </p:txBody>
      </p:sp>
      <p:pic>
        <p:nvPicPr>
          <p:cNvPr id="6" name="Picture 13" descr="C:\Documents and Settings\dell\My Documents\ARS\Propagation\images\Pots-Mulched-0034-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4546676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C:\Documents and Settings\dell\My Documents\ARS\Propagation\images\RhodoCuttings-Pots-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107"/>
            <a:ext cx="4547303" cy="6839893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C:\Documents and Settings\dell\My Documents\ARS\Propagation\images\Snow-972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627" y="0"/>
            <a:ext cx="4546676" cy="683895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524000" y="152400"/>
            <a:ext cx="5660845" cy="584775"/>
          </a:xfrm>
          <a:prstGeom prst="rect">
            <a:avLst/>
          </a:prstGeom>
          <a:solidFill>
            <a:srgbClr val="002305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Protect containers over winter.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891314" y="6019800"/>
            <a:ext cx="3759362" cy="523220"/>
          </a:xfrm>
          <a:prstGeom prst="rect">
            <a:avLst/>
          </a:prstGeom>
          <a:solidFill>
            <a:srgbClr val="002400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 smtClean="0"/>
              <a:t>Snow can insulate, too!</a:t>
            </a:r>
            <a:endParaRPr lang="en-US" sz="2800" b="1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9135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4600" y="0"/>
            <a:ext cx="40386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Enjoy! </a:t>
            </a:r>
          </a:p>
        </p:txBody>
      </p:sp>
      <p:pic>
        <p:nvPicPr>
          <p:cNvPr id="64515" name="Picture 8" descr="C:\Documents and Settings\HP_Administrator\My Documents\ARS\ARS-Regional2009-Germany2010\Fall-2011-Spring-2012\spring 2012\ToDo\cuttings\Jackson-2121-13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04394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8633" name="Rectangle 9"/>
          <p:cNvSpPr>
            <a:spLocks noChangeArrowheads="1"/>
          </p:cNvSpPr>
          <p:nvPr/>
        </p:nvSpPr>
        <p:spPr bwMode="auto">
          <a:xfrm>
            <a:off x="2209800" y="152400"/>
            <a:ext cx="327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n-US" sz="4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Enjoy!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8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633" grpId="0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4600" y="0"/>
            <a:ext cx="40386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CCFF99"/>
                </a:solidFill>
                <a:effectLst/>
                <a:latin typeface="Times New Roman" charset="0"/>
              </a:rPr>
              <a:t>Enjoy! </a:t>
            </a:r>
          </a:p>
        </p:txBody>
      </p:sp>
      <p:pic>
        <p:nvPicPr>
          <p:cNvPr id="64515" name="Picture 8" descr="C:\Documents and Settings\HP_Administrator\My Documents\ARS\ARS-Regional2009-Germany2010\Fall-2011-Spring-2012\spring 2012\ToDo\cuttings\Jackson-2121-13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04394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0" y="177800"/>
            <a:ext cx="4724400" cy="646331"/>
          </a:xfrm>
          <a:prstGeom prst="rect">
            <a:avLst/>
          </a:prstGeom>
          <a:solidFill>
            <a:srgbClr val="002000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i="1" dirty="0" smtClean="0">
                <a:latin typeface="Times New Roman" pitchFamily="18" charset="0"/>
              </a:rPr>
              <a:t>For More Information:</a:t>
            </a:r>
            <a:endParaRPr lang="en-US" altLang="en-US" sz="3600" i="1" dirty="0">
              <a:latin typeface="Times New Roman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323727" y="1219200"/>
            <a:ext cx="6742230" cy="5139869"/>
          </a:xfrm>
          <a:prstGeom prst="rect">
            <a:avLst/>
          </a:prstGeom>
          <a:solidFill>
            <a:srgbClr val="002000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 smtClean="0">
                <a:latin typeface="Times New Roman" pitchFamily="18" charset="0"/>
              </a:rPr>
              <a:t>American </a:t>
            </a:r>
            <a:r>
              <a:rPr lang="en-US" altLang="en-US" sz="3600" dirty="0">
                <a:latin typeface="Times New Roman" pitchFamily="18" charset="0"/>
              </a:rPr>
              <a:t>Rhododendron </a:t>
            </a:r>
            <a:r>
              <a:rPr lang="en-US" altLang="en-US" sz="3600" dirty="0" smtClean="0">
                <a:latin typeface="Times New Roman" pitchFamily="18" charset="0"/>
              </a:rPr>
              <a:t>Society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 smtClean="0">
                <a:latin typeface="Calibri" panose="020F0502020204030204" pitchFamily="34" charset="0"/>
              </a:rPr>
              <a:t>www.rhododendron.org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800" b="0" dirty="0" smtClean="0"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 smtClean="0">
                <a:latin typeface="Times New Roman" pitchFamily="18" charset="0"/>
              </a:rPr>
              <a:t>Azalea Society of America</a:t>
            </a:r>
            <a:endParaRPr lang="en-US" altLang="en-US" sz="3600" dirty="0">
              <a:latin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 smtClean="0">
                <a:latin typeface="Calibri" panose="020F0502020204030204" pitchFamily="34" charset="0"/>
              </a:rPr>
              <a:t>www.azaleas.org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800" b="0" dirty="0" smtClean="0"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latin typeface="Times New Roman" pitchFamily="18" charset="0"/>
              </a:rPr>
              <a:t>Potomac Valley Chapter ARS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 smtClean="0">
                <a:latin typeface="Calibri" panose="020F0502020204030204" pitchFamily="34" charset="0"/>
              </a:rPr>
              <a:t>www.arspvc.org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800" b="0" dirty="0"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smtClean="0">
                <a:latin typeface="Times New Roman" pitchFamily="18" charset="0"/>
              </a:rPr>
              <a:t>Donald W. Hyatt (author)</a:t>
            </a:r>
            <a:endParaRPr lang="en-US" altLang="en-US" dirty="0">
              <a:latin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 smtClean="0">
                <a:latin typeface="Calibri" panose="020F0502020204030204" pitchFamily="34" charset="0"/>
              </a:rPr>
              <a:t>www.donaldhyatt.com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 smtClean="0">
                <a:latin typeface="Calibri" panose="020F0502020204030204" pitchFamily="34" charset="0"/>
              </a:rPr>
              <a:t>don@donaldhyatt.com</a:t>
            </a:r>
            <a:endParaRPr lang="en-US" altLang="en-US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2135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02-MissLindy-0130-02-116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238" y="0"/>
            <a:ext cx="10358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610045" y="5181600"/>
            <a:ext cx="3313728" cy="1107996"/>
          </a:xfrm>
          <a:prstGeom prst="rect">
            <a:avLst/>
          </a:prstGeom>
          <a:solidFill>
            <a:srgbClr val="002000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600" dirty="0">
                <a:latin typeface="Times New Roman" pitchFamily="18" charset="0"/>
              </a:rPr>
              <a:t>The End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00-Seeds-4778-1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342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228600"/>
            <a:ext cx="480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en-US" sz="4400" kern="0" dirty="0">
                <a:solidFill>
                  <a:srgbClr val="CCFF99"/>
                </a:solidFill>
                <a:ea typeface="+mj-ea"/>
                <a:cs typeface="+mj-cs"/>
              </a:rPr>
              <a:t>Seed Variations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432550" y="1143000"/>
            <a:ext cx="1800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i="1" dirty="0">
                <a:solidFill>
                  <a:schemeClr val="bg1"/>
                </a:solidFill>
                <a:latin typeface="Times New Roman" charset="0"/>
              </a:rPr>
              <a:t>R. </a:t>
            </a:r>
            <a:r>
              <a:rPr lang="en-US" altLang="en-US" sz="2800" i="1" dirty="0" err="1">
                <a:solidFill>
                  <a:schemeClr val="bg1"/>
                </a:solidFill>
                <a:latin typeface="Times New Roman" charset="0"/>
              </a:rPr>
              <a:t>fortunei</a:t>
            </a:r>
            <a:endParaRPr lang="en-US" altLang="en-US" sz="2800" i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41338" y="5495925"/>
            <a:ext cx="4518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i="1">
                <a:latin typeface="Times New Roman" charset="0"/>
              </a:rPr>
              <a:t>R. fortunei – Large Elepidote</a:t>
            </a:r>
          </a:p>
        </p:txBody>
      </p:sp>
      <p:pic>
        <p:nvPicPr>
          <p:cNvPr id="20486" name="Picture 5" descr="C:\Documents and Settings\HP_Administrator\My Documents\ARS\ARS-Regional2009-Germany2010\Gable\NewGableImages\Fortunei-Cream-5486-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370013"/>
            <a:ext cx="5310187" cy="3983037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97145" y="5876925"/>
            <a:ext cx="24000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i="1" dirty="0" smtClean="0">
                <a:latin typeface="Times New Roman" charset="0"/>
              </a:rPr>
              <a:t>Rhododendron</a:t>
            </a:r>
            <a:endParaRPr lang="en-US" altLang="en-US" sz="2800" i="1" dirty="0">
              <a:latin typeface="Times New Roman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6172200" y="228600"/>
            <a:ext cx="2819400" cy="1752600"/>
          </a:xfrm>
          <a:prstGeom prst="rect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7" grpId="0"/>
      <p:bldP spid="2" grpId="0" animBg="1"/>
    </p:bldLst>
  </p:timing>
</p:sld>
</file>

<file path=ppt/theme/theme1.xml><?xml version="1.0" encoding="utf-8"?>
<a:theme xmlns:a="http://schemas.openxmlformats.org/drawingml/2006/main" name="Orbit">
  <a:themeElements>
    <a:clrScheme name="Custom 6">
      <a:dk1>
        <a:srgbClr val="006000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</Template>
  <TotalTime>20906</TotalTime>
  <Words>1692</Words>
  <Application>Microsoft Office PowerPoint</Application>
  <PresentationFormat>On-screen Show (4:3)</PresentationFormat>
  <Paragraphs>444</Paragraphs>
  <Slides>86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7" baseType="lpstr">
      <vt:lpstr>Orbit</vt:lpstr>
      <vt:lpstr>Propagation</vt:lpstr>
      <vt:lpstr>Propagation</vt:lpstr>
      <vt:lpstr>Raising Plants from Seed</vt:lpstr>
      <vt:lpstr>Raising Plants from Seed</vt:lpstr>
      <vt:lpstr>Raising Plants from Seed</vt:lpstr>
      <vt:lpstr>Raising Plants from Seed</vt:lpstr>
      <vt:lpstr>Raising Plants from Seed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to Get Seed</vt:lpstr>
      <vt:lpstr>Where to Get Seed</vt:lpstr>
      <vt:lpstr>Where to Get Seed</vt:lpstr>
      <vt:lpstr>Where to Get Seed</vt:lpstr>
      <vt:lpstr>PowerPoint Presentation</vt:lpstr>
      <vt:lpstr>PowerPoint Presentation</vt:lpstr>
      <vt:lpstr>PowerPoint Presentation</vt:lpstr>
      <vt:lpstr>PowerPoint Presentation</vt:lpstr>
      <vt:lpstr>Emasculation</vt:lpstr>
      <vt:lpstr>Emasculation</vt:lpstr>
      <vt:lpstr>Emasculation</vt:lpstr>
      <vt:lpstr>Emasculation</vt:lpstr>
      <vt:lpstr>Emasculation</vt:lpstr>
      <vt:lpstr>Emasculation</vt:lpstr>
      <vt:lpstr>Seed Pods</vt:lpstr>
      <vt:lpstr>Where to Get Seed</vt:lpstr>
      <vt:lpstr>Where to Get Seed</vt:lpstr>
      <vt:lpstr>Seed Preparation</vt:lpstr>
      <vt:lpstr>Seed Preparation</vt:lpstr>
      <vt:lpstr>Seed Preparation</vt:lpstr>
      <vt:lpstr>Seed Preparation</vt:lpstr>
      <vt:lpstr>Alternative Seed Cleaning Method</vt:lpstr>
      <vt:lpstr>Alternative Seed Cleaning Method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Much Seed?</vt:lpstr>
      <vt:lpstr>PowerPoint Presentation</vt:lpstr>
      <vt:lpstr>PowerPoint Presentation</vt:lpstr>
      <vt:lpstr>PowerPoint Presentation</vt:lpstr>
      <vt:lpstr>Planting the Seed</vt:lpstr>
      <vt:lpstr>Planting the Seed</vt:lpstr>
      <vt:lpstr>Planting the Seed</vt:lpstr>
      <vt:lpstr>Planting the Seed</vt:lpstr>
      <vt:lpstr>Germination </vt:lpstr>
      <vt:lpstr>Germination </vt:lpstr>
      <vt:lpstr>Germination </vt:lpstr>
      <vt:lpstr>Germination </vt:lpstr>
      <vt:lpstr>Germination </vt:lpstr>
      <vt:lpstr>PowerPoint Presentation</vt:lpstr>
      <vt:lpstr>Growing On </vt:lpstr>
      <vt:lpstr>Growing On </vt:lpstr>
      <vt:lpstr>Growing On </vt:lpstr>
      <vt:lpstr>Growing On </vt:lpstr>
      <vt:lpstr>Growing On </vt:lpstr>
      <vt:lpstr>Growing On </vt:lpstr>
      <vt:lpstr>Growing On </vt:lpstr>
      <vt:lpstr>Planting </vt:lpstr>
      <vt:lpstr>Planting </vt:lpstr>
      <vt:lpstr>Soil</vt:lpstr>
      <vt:lpstr>Reality – Bad soil</vt:lpstr>
      <vt:lpstr> Poor Drainage</vt:lpstr>
      <vt:lpstr>Summer – Heat &amp; Drought</vt:lpstr>
      <vt:lpstr>Summer – Heat &amp; Drought</vt:lpstr>
      <vt:lpstr>Don’t Plant Too Deep</vt:lpstr>
      <vt:lpstr>Don’t Plant Too Deep</vt:lpstr>
      <vt:lpstr>Don’t Plant Too Deep</vt:lpstr>
      <vt:lpstr>Fertilizer</vt:lpstr>
      <vt:lpstr>Fertilizer</vt:lpstr>
      <vt:lpstr>Container Plants</vt:lpstr>
      <vt:lpstr>Break Up The Roots</vt:lpstr>
      <vt:lpstr>Break Up The Roots</vt:lpstr>
      <vt:lpstr>Break Up The Roots</vt:lpstr>
      <vt:lpstr>Break Up The Roots</vt:lpstr>
      <vt:lpstr>Break Up The Roots</vt:lpstr>
      <vt:lpstr>Blizzard</vt:lpstr>
      <vt:lpstr>Blizzard</vt:lpstr>
      <vt:lpstr>Blizzard</vt:lpstr>
      <vt:lpstr>Enjoy! </vt:lpstr>
      <vt:lpstr>Enjoy! </vt:lpstr>
      <vt:lpstr>PowerPoint Presentation</vt:lpstr>
    </vt:vector>
  </TitlesOfParts>
  <Company>IALR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Hyatt</dc:creator>
  <cp:lastModifiedBy>Don</cp:lastModifiedBy>
  <cp:revision>348</cp:revision>
  <dcterms:created xsi:type="dcterms:W3CDTF">2006-06-08T20:22:28Z</dcterms:created>
  <dcterms:modified xsi:type="dcterms:W3CDTF">2019-07-19T00:03:45Z</dcterms:modified>
</cp:coreProperties>
</file>