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48"/>
  </p:notesMasterIdLst>
  <p:sldIdLst>
    <p:sldId id="514" r:id="rId2"/>
    <p:sldId id="632" r:id="rId3"/>
    <p:sldId id="515" r:id="rId4"/>
    <p:sldId id="641" r:id="rId5"/>
    <p:sldId id="642" r:id="rId6"/>
    <p:sldId id="643" r:id="rId7"/>
    <p:sldId id="644" r:id="rId8"/>
    <p:sldId id="719" r:id="rId9"/>
    <p:sldId id="720" r:id="rId10"/>
    <p:sldId id="721" r:id="rId11"/>
    <p:sldId id="722" r:id="rId12"/>
    <p:sldId id="723" r:id="rId13"/>
    <p:sldId id="724" r:id="rId14"/>
    <p:sldId id="665" r:id="rId15"/>
    <p:sldId id="666" r:id="rId16"/>
    <p:sldId id="667" r:id="rId17"/>
    <p:sldId id="668" r:id="rId18"/>
    <p:sldId id="744" r:id="rId19"/>
    <p:sldId id="754" r:id="rId20"/>
    <p:sldId id="755" r:id="rId21"/>
    <p:sldId id="725" r:id="rId22"/>
    <p:sldId id="726" r:id="rId23"/>
    <p:sldId id="727" r:id="rId24"/>
    <p:sldId id="728" r:id="rId25"/>
    <p:sldId id="649" r:id="rId26"/>
    <p:sldId id="650" r:id="rId27"/>
    <p:sldId id="651" r:id="rId28"/>
    <p:sldId id="710" r:id="rId29"/>
    <p:sldId id="671" r:id="rId30"/>
    <p:sldId id="677" r:id="rId31"/>
    <p:sldId id="678" r:id="rId32"/>
    <p:sldId id="679" r:id="rId33"/>
    <p:sldId id="680" r:id="rId34"/>
    <p:sldId id="711" r:id="rId35"/>
    <p:sldId id="733" r:id="rId36"/>
    <p:sldId id="712" r:id="rId37"/>
    <p:sldId id="713" r:id="rId38"/>
    <p:sldId id="714" r:id="rId39"/>
    <p:sldId id="715" r:id="rId40"/>
    <p:sldId id="716" r:id="rId41"/>
    <p:sldId id="717" r:id="rId42"/>
    <p:sldId id="681" r:id="rId43"/>
    <p:sldId id="682" r:id="rId44"/>
    <p:sldId id="516" r:id="rId45"/>
    <p:sldId id="683" r:id="rId46"/>
    <p:sldId id="759" r:id="rId47"/>
    <p:sldId id="758" r:id="rId48"/>
    <p:sldId id="757" r:id="rId49"/>
    <p:sldId id="684" r:id="rId50"/>
    <p:sldId id="760" r:id="rId51"/>
    <p:sldId id="660" r:id="rId52"/>
    <p:sldId id="685" r:id="rId53"/>
    <p:sldId id="686" r:id="rId54"/>
    <p:sldId id="687" r:id="rId55"/>
    <p:sldId id="688" r:id="rId56"/>
    <p:sldId id="689" r:id="rId57"/>
    <p:sldId id="518" r:id="rId58"/>
    <p:sldId id="761" r:id="rId59"/>
    <p:sldId id="562" r:id="rId60"/>
    <p:sldId id="563" r:id="rId61"/>
    <p:sldId id="564" r:id="rId62"/>
    <p:sldId id="519" r:id="rId63"/>
    <p:sldId id="566" r:id="rId64"/>
    <p:sldId id="690" r:id="rId65"/>
    <p:sldId id="691" r:id="rId66"/>
    <p:sldId id="692" r:id="rId67"/>
    <p:sldId id="693" r:id="rId68"/>
    <p:sldId id="694" r:id="rId69"/>
    <p:sldId id="695" r:id="rId70"/>
    <p:sldId id="696" r:id="rId71"/>
    <p:sldId id="697" r:id="rId72"/>
    <p:sldId id="698" r:id="rId73"/>
    <p:sldId id="699" r:id="rId74"/>
    <p:sldId id="700" r:id="rId75"/>
    <p:sldId id="701" r:id="rId76"/>
    <p:sldId id="702" r:id="rId77"/>
    <p:sldId id="703" r:id="rId78"/>
    <p:sldId id="704" r:id="rId79"/>
    <p:sldId id="705" r:id="rId80"/>
    <p:sldId id="706" r:id="rId81"/>
    <p:sldId id="707" r:id="rId82"/>
    <p:sldId id="708" r:id="rId83"/>
    <p:sldId id="709" r:id="rId84"/>
    <p:sldId id="528" r:id="rId85"/>
    <p:sldId id="735" r:id="rId86"/>
    <p:sldId id="736" r:id="rId87"/>
    <p:sldId id="737" r:id="rId88"/>
    <p:sldId id="739" r:id="rId89"/>
    <p:sldId id="745" r:id="rId90"/>
    <p:sldId id="740" r:id="rId91"/>
    <p:sldId id="530" r:id="rId92"/>
    <p:sldId id="585" r:id="rId93"/>
    <p:sldId id="586" r:id="rId94"/>
    <p:sldId id="587" r:id="rId95"/>
    <p:sldId id="531" r:id="rId96"/>
    <p:sldId id="588" r:id="rId97"/>
    <p:sldId id="746" r:id="rId98"/>
    <p:sldId id="747" r:id="rId99"/>
    <p:sldId id="748" r:id="rId100"/>
    <p:sldId id="749" r:id="rId101"/>
    <p:sldId id="756" r:id="rId102"/>
    <p:sldId id="591" r:id="rId103"/>
    <p:sldId id="589" r:id="rId104"/>
    <p:sldId id="590" r:id="rId105"/>
    <p:sldId id="639" r:id="rId106"/>
    <p:sldId id="592" r:id="rId107"/>
    <p:sldId id="595" r:id="rId108"/>
    <p:sldId id="534" r:id="rId109"/>
    <p:sldId id="743" r:id="rId110"/>
    <p:sldId id="535" r:id="rId111"/>
    <p:sldId id="598" r:id="rId112"/>
    <p:sldId id="599" r:id="rId113"/>
    <p:sldId id="600" r:id="rId114"/>
    <p:sldId id="536" r:id="rId115"/>
    <p:sldId id="602" r:id="rId116"/>
    <p:sldId id="603" r:id="rId117"/>
    <p:sldId id="604" r:id="rId118"/>
    <p:sldId id="605" r:id="rId119"/>
    <p:sldId id="606" r:id="rId120"/>
    <p:sldId id="537" r:id="rId121"/>
    <p:sldId id="635" r:id="rId122"/>
    <p:sldId id="607" r:id="rId123"/>
    <p:sldId id="608" r:id="rId124"/>
    <p:sldId id="730" r:id="rId125"/>
    <p:sldId id="546" r:id="rId126"/>
    <p:sldId id="609" r:id="rId127"/>
    <p:sldId id="614" r:id="rId128"/>
    <p:sldId id="615" r:id="rId129"/>
    <p:sldId id="610" r:id="rId130"/>
    <p:sldId id="611" r:id="rId131"/>
    <p:sldId id="750" r:id="rId132"/>
    <p:sldId id="751" r:id="rId133"/>
    <p:sldId id="752" r:id="rId134"/>
    <p:sldId id="753" r:id="rId135"/>
    <p:sldId id="626" r:id="rId136"/>
    <p:sldId id="557" r:id="rId137"/>
    <p:sldId id="628" r:id="rId138"/>
    <p:sldId id="741" r:id="rId139"/>
    <p:sldId id="630" r:id="rId140"/>
    <p:sldId id="638" r:id="rId141"/>
    <p:sldId id="627" r:id="rId142"/>
    <p:sldId id="731" r:id="rId143"/>
    <p:sldId id="732" r:id="rId144"/>
    <p:sldId id="631" r:id="rId145"/>
    <p:sldId id="558" r:id="rId146"/>
    <p:sldId id="762" r:id="rId1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993300"/>
    <a:srgbClr val="FF3300"/>
    <a:srgbClr val="FFFF66"/>
    <a:srgbClr val="CC00CC"/>
    <a:srgbClr val="003600"/>
    <a:srgbClr val="002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73" autoAdjust="0"/>
    <p:restoredTop sz="93412" autoAdjust="0"/>
  </p:normalViewPr>
  <p:slideViewPr>
    <p:cSldViewPr>
      <p:cViewPr varScale="1">
        <p:scale>
          <a:sx n="61" d="100"/>
          <a:sy n="61" d="100"/>
        </p:scale>
        <p:origin x="208" y="1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5.xml"/><Relationship Id="rId2" Type="http://schemas.openxmlformats.org/officeDocument/2006/relationships/slide" Target="slides/slide34.xml"/><Relationship Id="rId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8CD3AF-D5E4-48C7-9D86-20774B4E4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5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27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9F66-40AB-4673-9825-5B7671211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5955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7FFB3-0E20-4C18-91CF-D1A67E3A7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281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AC18-D759-44B6-BC68-4278C0C89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95469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1928-94FC-44FB-9702-F4AD30509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32813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DC70-89F6-4E69-8223-520E228B4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21539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0C8B-5687-4871-89E1-7D0EFD0C4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4236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9D8E0-7A20-4958-8673-13BEFBEEC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38635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0FE41-51DF-4E72-BB7E-D734F1353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72622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ABEB-3B70-4774-AB66-31D1BF806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00735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FC01E-2FFC-416D-9A00-0A6680708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27580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ACC32-713B-45F2-AEA3-1CE222F7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910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174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effectLst>
                  <a:outerShdw blurRad="38100" dist="38100" dir="2700000" algn="tl">
                    <a:srgbClr val="006E03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effectLst>
                  <a:outerShdw blurRad="38100" dist="38100" dir="2700000" algn="tl">
                    <a:srgbClr val="006E03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effectLst>
                  <a:outerShdw blurRad="38100" dist="38100" dir="2700000" algn="tl">
                    <a:srgbClr val="006E03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D181534-0045-4DB2-AB63-DAC20BF6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6E03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Propagation</a:t>
            </a:r>
          </a:p>
        </p:txBody>
      </p:sp>
      <p:pic>
        <p:nvPicPr>
          <p:cNvPr id="13315" name="Picture 6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29200" y="5446713"/>
            <a:ext cx="3706813" cy="6381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 </a:t>
            </a:r>
            <a:r>
              <a:rPr lang="en-US" altLang="en-US" i="1" dirty="0">
                <a:latin typeface="Times New Roman" pitchFamily="18" charset="0"/>
              </a:rPr>
              <a:t>by</a:t>
            </a:r>
            <a:r>
              <a:rPr lang="en-US" altLang="en-US" b="0" dirty="0">
                <a:latin typeface="Times New Roman" pitchFamily="18" charset="0"/>
              </a:rPr>
              <a:t> </a:t>
            </a:r>
            <a:r>
              <a:rPr lang="en-US" altLang="en-US" i="1" dirty="0">
                <a:latin typeface="Times New Roman" pitchFamily="18" charset="0"/>
              </a:rPr>
              <a:t>Donald W.</a:t>
            </a:r>
            <a:r>
              <a:rPr lang="en-US" altLang="en-US" b="0" dirty="0">
                <a:latin typeface="Times New Roman" pitchFamily="18" charset="0"/>
              </a:rPr>
              <a:t> </a:t>
            </a:r>
            <a:r>
              <a:rPr lang="en-US" altLang="en-US" i="1" dirty="0">
                <a:latin typeface="Times New Roman" pitchFamily="18" charset="0"/>
              </a:rPr>
              <a:t>Hyatt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76200" y="6248400"/>
            <a:ext cx="6172200" cy="3968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Copyright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Times New Roman" charset="0"/>
              </a:rPr>
              <a:t>© 2019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American Rhododendron Society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22829" y="304800"/>
            <a:ext cx="6858000" cy="1524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003600"/>
              </a:gs>
            </a:gsLst>
            <a:path path="circle">
              <a:fillToRect l="50000" t="50000" r="50000" b="50000"/>
            </a:path>
            <a:tileRect/>
          </a:gra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en-US" altLang="en-US" sz="4000" dirty="0"/>
              <a:t>Techniques for Propagating Rhododendrons and Azaleas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4600" y="2057400"/>
            <a:ext cx="4114800" cy="707886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0" dirty="0">
                <a:latin typeface="Times New Roman" pitchFamily="18" charset="0"/>
              </a:rPr>
              <a:t> </a:t>
            </a:r>
            <a:r>
              <a:rPr lang="en-US" altLang="en-US" sz="4000" i="1" dirty="0">
                <a:latin typeface="Times New Roman" pitchFamily="18" charset="0"/>
              </a:rPr>
              <a:t>Rooting Cuttings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3315" name="Text Box 1027"/>
          <p:cNvSpPr txBox="1">
            <a:spLocks noChangeArrowheads="1"/>
          </p:cNvSpPr>
          <p:nvPr/>
        </p:nvSpPr>
        <p:spPr bwMode="auto">
          <a:xfrm>
            <a:off x="0" y="1066800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Be careful when removing lower leaves.</a:t>
            </a:r>
          </a:p>
        </p:txBody>
      </p:sp>
      <p:sp>
        <p:nvSpPr>
          <p:cNvPr id="13316" name="Text Box 1028"/>
          <p:cNvSpPr txBox="1">
            <a:spLocks noChangeArrowheads="1"/>
          </p:cNvSpPr>
          <p:nvPr/>
        </p:nvSpPr>
        <p:spPr bwMode="auto">
          <a:xfrm>
            <a:off x="0" y="2362200"/>
            <a:ext cx="297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Don’t pull down since it can tear the bark off the stem. </a:t>
            </a:r>
          </a:p>
        </p:txBody>
      </p:sp>
      <p:pic>
        <p:nvPicPr>
          <p:cNvPr id="13317" name="Picture 1029" descr="C:\Documents and Settings\HP_Administrator\My Documents\ARS\ARS-Regional2009-Germany2010\Fall-2011-Spring-2012\spring 2012\ToDo\cuttings\LeafTear-Before-2438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30" descr="C:\Documents and Settings\HP_Administrator\My Documents\ARS\ARS-Regional2009-Germany2010\Fall-2011-Spring-2012\spring 2012\ToDo\cuttings\LeafTear-2440-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34" descr="C:\Documents and Settings\HP_Administrator\My Documents\ARS\ARS-Regional2009-Germany2010\Fall-2011-Spring-2012\spring 2012\ToDo\cuttings\LeafTear-2440-480-Zo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143000"/>
            <a:ext cx="54260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31"/>
          <p:cNvSpPr txBox="1">
            <a:spLocks noChangeArrowheads="1"/>
          </p:cNvSpPr>
          <p:nvPr/>
        </p:nvSpPr>
        <p:spPr bwMode="auto">
          <a:xfrm>
            <a:off x="6858000" y="13716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 dirty="0">
                <a:solidFill>
                  <a:srgbClr val="FF3300"/>
                </a:solidFill>
              </a:rPr>
              <a:t>Bark Gets</a:t>
            </a:r>
          </a:p>
          <a:p>
            <a:pPr algn="ctr"/>
            <a:r>
              <a:rPr lang="en-US" altLang="en-US" sz="2800" b="0" dirty="0">
                <a:solidFill>
                  <a:srgbClr val="FF3300"/>
                </a:solidFill>
              </a:rPr>
              <a:t>Torn Away</a:t>
            </a:r>
          </a:p>
        </p:txBody>
      </p:sp>
    </p:spTree>
    <p:extLst>
      <p:ext uri="{BB962C8B-B14F-4D97-AF65-F5344CB8AC3E}">
        <p14:creationId xmlns:p14="http://schemas.microsoft.com/office/powerpoint/2010/main" val="5544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cuttings: 2” - 3”</a:t>
            </a:r>
          </a:p>
        </p:txBody>
      </p:sp>
      <p:pic>
        <p:nvPicPr>
          <p:cNvPr id="59396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562600" y="3352800"/>
            <a:ext cx="381000" cy="457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648200" y="4114800"/>
            <a:ext cx="381000" cy="457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321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2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cuttings: 2” - 3”</a:t>
            </a:r>
          </a:p>
        </p:txBody>
      </p:sp>
      <p:pic>
        <p:nvPicPr>
          <p:cNvPr id="59396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5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2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49539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cuttings: 2” - 3”</a:t>
            </a:r>
          </a:p>
        </p:txBody>
      </p:sp>
      <p:pic>
        <p:nvPicPr>
          <p:cNvPr id="60421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4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5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cuttings: 2” - 3”</a:t>
            </a:r>
          </a:p>
        </p:txBody>
      </p:sp>
      <p:pic>
        <p:nvPicPr>
          <p:cNvPr id="61445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8" name="Picture 10" descr="C:\Documents and Settings\dell\My Documents\ARS\Propagation\images\AAA-RhodoCuttings-Wound-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501" name="Text Box 13"/>
          <p:cNvSpPr txBox="1">
            <a:spLocks noChangeArrowheads="1"/>
          </p:cNvSpPr>
          <p:nvPr/>
        </p:nvSpPr>
        <p:spPr bwMode="auto">
          <a:xfrm>
            <a:off x="457200" y="3276600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501" grpId="0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cuttings: 2” - 3”</a:t>
            </a: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457200" y="4191000"/>
            <a:ext cx="250741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4. </a:t>
            </a:r>
            <a:r>
              <a:rPr lang="en-US" altLang="en-US" sz="2800" b="0" dirty="0">
                <a:latin typeface="Times New Roman" pitchFamily="18" charset="0"/>
              </a:rPr>
              <a:t>Wound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cutting base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on each side.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2470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C:\Documents and Settings\dell\My Documents\ARS\Propagation\images\AAA-RhodoCuttings-Wound-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3" name="Picture 11" descr="C:\Documents and Settings\dell\My Documents\ARS\Propagation\images\AAA-RhodoCuttings-Wound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57200" y="3276600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buds.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934200" y="2819400"/>
            <a:ext cx="2077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Cut thin strip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of bark from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both sides.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8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7" grpId="0" autoUpdateAnimBg="0"/>
      <p:bldP spid="1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cuttings: 2” - 3”</a:t>
            </a: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457200" y="4191000"/>
            <a:ext cx="250741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4. </a:t>
            </a:r>
            <a:r>
              <a:rPr lang="en-US" altLang="en-US" sz="2800" b="0" dirty="0">
                <a:latin typeface="Times New Roman" pitchFamily="18" charset="0"/>
              </a:rPr>
              <a:t>Wound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cutting base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on each side.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2470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C:\Documents and Settings\dell\My Documents\ARS\Propagation\images\AAA-RhodoCuttings-Wound-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3" name="Picture 11" descr="C:\Documents and Settings\dell\My Documents\ARS\Propagation\images\AAA-RhodoCuttings-Wound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4" name="Picture 12" descr="C:\Documents and Settings\dell\My Documents\ARS\Propagation\images\AAA-RhodoCuttings-Wound-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57200" y="3276600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buds.</a:t>
            </a:r>
          </a:p>
        </p:txBody>
      </p:sp>
    </p:spTree>
    <p:extLst>
      <p:ext uri="{BB962C8B-B14F-4D97-AF65-F5344CB8AC3E}">
        <p14:creationId xmlns:p14="http://schemas.microsoft.com/office/powerpoint/2010/main" val="7972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cuttings: 2” - 3”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57200" y="4191000"/>
            <a:ext cx="250741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4. </a:t>
            </a:r>
            <a:r>
              <a:rPr lang="en-US" altLang="en-US" sz="2800" b="0" dirty="0">
                <a:latin typeface="Times New Roman" pitchFamily="18" charset="0"/>
              </a:rPr>
              <a:t>Wound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cutting base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on each side.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3494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C:\Documents and Settings\dell\My Documents\ARS\Propagation\images\AAA-RhodoCuttings-Wound-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1" descr="C:\Documents and Settings\dell\My Documents\ARS\Propagation\images\AAA-RhodoCuttings-Wound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12" descr="C:\Documents and Settings\dell\My Documents\ARS\Propagation\images\AAA-RhodoCuttings-Wound-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57200" y="3276600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buds.</a:t>
            </a:r>
          </a:p>
        </p:txBody>
      </p:sp>
      <p:pic>
        <p:nvPicPr>
          <p:cNvPr id="450574" name="Picture 14" descr="C:\Documents and Settings\dell\My Documents\ARS\Propagation\images\Cutting-Call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8900"/>
            <a:ext cx="601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6" name="Text Box 16"/>
          <p:cNvSpPr txBox="1">
            <a:spLocks noChangeArrowheads="1"/>
          </p:cNvSpPr>
          <p:nvPr/>
        </p:nvSpPr>
        <p:spPr bwMode="auto">
          <a:xfrm>
            <a:off x="6143625" y="1644650"/>
            <a:ext cx="28479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latin typeface="Times New Roman" pitchFamily="18" charset="0"/>
              </a:rPr>
              <a:t>Callus tissue will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  <a:latin typeface="Times New Roman" pitchFamily="18" charset="0"/>
              </a:rPr>
              <a:t>first develop here  </a:t>
            </a:r>
          </a:p>
        </p:txBody>
      </p:sp>
      <p:sp>
        <p:nvSpPr>
          <p:cNvPr id="450578" name="Line 18"/>
          <p:cNvSpPr>
            <a:spLocks noChangeShapeType="1"/>
          </p:cNvSpPr>
          <p:nvPr/>
        </p:nvSpPr>
        <p:spPr bwMode="auto">
          <a:xfrm flipH="1">
            <a:off x="7620000" y="2667000"/>
            <a:ext cx="304800" cy="1066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6" grpId="0" autoUpdateAnimBg="0"/>
      <p:bldP spid="45057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57200" y="2286000"/>
            <a:ext cx="2534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Trim back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longer leaves.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728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Make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cuttings: 2” - 3”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57200" y="4191000"/>
            <a:ext cx="250741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4. </a:t>
            </a:r>
            <a:r>
              <a:rPr lang="en-US" altLang="en-US" sz="2800" b="0" dirty="0">
                <a:latin typeface="Times New Roman" pitchFamily="18" charset="0"/>
              </a:rPr>
              <a:t>Wound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cutting base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on each side.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4518" name="Picture 6" descr="C:\Documents and Settings\dell\My Documents\ARS\Propagation\images\AAA-RhodoCutting-02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C:\Documents and Settings\dell\My Documents\ARS\Propagation\images\AAA-RhodoCuttin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 descr="C:\Documents and Settings\dell\My Documents\ARS\Propagation\images\AA-RhodoCuttings-Trim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60198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C:\Documents and Settings\dell\My Documents\ARS\Propagation\images\AAA-RhodoCuttings-Wound-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 descr="C:\Documents and Settings\dell\My Documents\ARS\Propagation\images\AAA-RhodoCuttings-Wound-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66838"/>
            <a:ext cx="60198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 descr="C:\Documents and Settings\dell\My Documents\ARS\Propagation\images\AAA-RhodoCuttings-Wound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2" descr="C:\Documents and Settings\dell\My Documents\ARS\Propagation\images\AAA-RhodoCuttings-Wound-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57200" y="3276600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buds.</a:t>
            </a:r>
          </a:p>
        </p:txBody>
      </p:sp>
      <p:pic>
        <p:nvPicPr>
          <p:cNvPr id="64526" name="Picture 14" descr="C:\Documents and Settings\dell\My Documents\ARS\Propagation\images\Cutting-Call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8900"/>
            <a:ext cx="601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7" name="Picture 15" descr="C:\Documents and Settings\dell\My Documents\ARS\Propagation\images\Cutting-Callus-Roots-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2550"/>
            <a:ext cx="601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6143625" y="1644650"/>
            <a:ext cx="28479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Callus tissue will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first develop here  </a:t>
            </a:r>
          </a:p>
        </p:txBody>
      </p:sp>
      <p:sp>
        <p:nvSpPr>
          <p:cNvPr id="453649" name="Text Box 17"/>
          <p:cNvSpPr txBox="1">
            <a:spLocks noChangeArrowheads="1"/>
          </p:cNvSpPr>
          <p:nvPr/>
        </p:nvSpPr>
        <p:spPr bwMode="auto">
          <a:xfrm>
            <a:off x="4953000" y="4464050"/>
            <a:ext cx="2787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Roots will emerge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 from the callus</a:t>
            </a: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 flipH="1">
            <a:off x="7620000" y="2667000"/>
            <a:ext cx="304800" cy="1066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49" grpId="0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Rooting Hormone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8611" name="Picture 3" descr="C:\Documents and Settings\Donald Hyatt\My Documents\Nursery\CharlotteTalk-images\Cuttings-08-Dip-n-Grow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30448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Stronger dilution: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Dip ‘N Grow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 </a:t>
            </a:r>
            <a:r>
              <a:rPr lang="en-US" altLang="en-US" sz="2800" dirty="0">
                <a:latin typeface="Times New Roman" pitchFamily="18" charset="0"/>
              </a:rPr>
              <a:t>5 to 1 ratio.</a:t>
            </a: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6757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Dip cuttings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rooting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hormone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3 to 5 seconds.</a:t>
            </a:r>
          </a:p>
        </p:txBody>
      </p:sp>
      <p:pic>
        <p:nvPicPr>
          <p:cNvPr id="68614" name="Picture 6" descr="C:\Documents and Settings\dell\My Documents\ARS\Propagation\images\Dip-N-Grow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 autoUpdateAnimBg="0"/>
      <p:bldP spid="382981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5101396" y="3048000"/>
            <a:ext cx="3611886" cy="31085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Many propagators now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recommend a purple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gel called </a:t>
            </a:r>
            <a:r>
              <a:rPr lang="en-US" altLang="en-US" sz="2800" dirty="0">
                <a:latin typeface="Times New Roman" pitchFamily="18" charset="0"/>
              </a:rPr>
              <a:t>CLONEX</a:t>
            </a:r>
            <a:r>
              <a:rPr lang="en-US" altLang="en-US" sz="2800" b="0" dirty="0">
                <a:latin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for rhododendrons.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It sticks to the cutting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and protects the wound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as it is forming roots.</a:t>
            </a:r>
          </a:p>
        </p:txBody>
      </p:sp>
    </p:spTree>
    <p:extLst>
      <p:ext uri="{BB962C8B-B14F-4D97-AF65-F5344CB8AC3E}">
        <p14:creationId xmlns:p14="http://schemas.microsoft.com/office/powerpoint/2010/main" val="28562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1066800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Be careful when removing lower leaves.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0" y="4191000"/>
            <a:ext cx="3048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Pinch off leaves or pull upwards so that the bark is not harmed.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2362200"/>
            <a:ext cx="297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Don’t pull down since it can tear the bark off the stem. </a:t>
            </a:r>
          </a:p>
        </p:txBody>
      </p:sp>
      <p:pic>
        <p:nvPicPr>
          <p:cNvPr id="14342" name="Picture 7" descr="C:\Documents and Settings\HP_Administrator\My Documents\ARS\ARS-Regional2009-Germany2010\Fall-2011-Spring-2012\spring 2012\ToDo\cuttings\LeafTear-2441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4" grpId="0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dell\My Documents\ARS\Propagation\images\AA-RhodoCuttings-Stuc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9436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2914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rooting medium.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4" grpId="0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dell\My Documents\ARS\Propagation\images\AA-RhodoCuttings-Stuc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9436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2914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rooting medium.</a:t>
            </a:r>
          </a:p>
        </p:txBody>
      </p:sp>
      <p:sp>
        <p:nvSpPr>
          <p:cNvPr id="456709" name="Text Box 5"/>
          <p:cNvSpPr txBox="1">
            <a:spLocks noChangeArrowheads="1"/>
          </p:cNvSpPr>
          <p:nvPr/>
        </p:nvSpPr>
        <p:spPr bwMode="auto">
          <a:xfrm>
            <a:off x="152400" y="2209800"/>
            <a:ext cx="270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Enclose pots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plastic bags.</a:t>
            </a:r>
          </a:p>
        </p:txBody>
      </p:sp>
      <p:pic>
        <p:nvPicPr>
          <p:cNvPr id="456711" name="Picture 7" descr="C:\Documents and Settings\dell\My Documents\ARS\Propagation\images\AA-RhodoCuttings-Ba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450975"/>
            <a:ext cx="58753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6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09" grpId="0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dell\My Documents\ARS\Propagation\images\AA-RhodoCuttings-Stuc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9436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2914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rooting medium.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52400" y="2209800"/>
            <a:ext cx="270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Enclose pots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plastic bags.</a:t>
            </a:r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152400" y="3124200"/>
            <a:ext cx="3113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Keep bags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fluorescent lights.</a:t>
            </a:r>
          </a:p>
        </p:txBody>
      </p:sp>
      <p:pic>
        <p:nvPicPr>
          <p:cNvPr id="71687" name="Picture 7" descr="C:\Documents and Settings\dell\My Documents\ARS\Propagation\images\AA-RhodoCuttings-Ba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450975"/>
            <a:ext cx="58753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152400" y="4038600"/>
            <a:ext cx="2517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4. Bottom heat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helps rooting.</a:t>
            </a:r>
          </a:p>
        </p:txBody>
      </p:sp>
      <p:pic>
        <p:nvPicPr>
          <p:cNvPr id="457737" name="Picture 9" descr="C:\Documents and Settings\dell\My Documents\ARS\Propagation\images\Lights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6781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39" name="Line 11"/>
          <p:cNvSpPr>
            <a:spLocks noChangeShapeType="1"/>
          </p:cNvSpPr>
          <p:nvPr/>
        </p:nvSpPr>
        <p:spPr bwMode="auto">
          <a:xfrm flipH="1" flipV="1">
            <a:off x="6019800" y="3200399"/>
            <a:ext cx="0" cy="16952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40" name="Text Box 12"/>
          <p:cNvSpPr txBox="1">
            <a:spLocks noChangeArrowheads="1"/>
          </p:cNvSpPr>
          <p:nvPr/>
        </p:nvSpPr>
        <p:spPr bwMode="auto">
          <a:xfrm>
            <a:off x="4572000" y="4895671"/>
            <a:ext cx="4038600" cy="1200329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Heating pads help but plants on the top layer will also get heat from the lights below.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7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4" grpId="0" autoUpdateAnimBg="0"/>
      <p:bldP spid="457736" grpId="0" autoUpdateAnimBg="0"/>
      <p:bldP spid="457739" grpId="0" animBg="1"/>
      <p:bldP spid="457740" grpId="0" animBg="1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dell\My Documents\ARS\Propagation\images\AA-RhodoCuttings-Stuc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59436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2914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rooting medium.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52400" y="2209800"/>
            <a:ext cx="270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Enclose pots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plastic bags.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52400" y="3124200"/>
            <a:ext cx="3113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Keep bags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fluorescent lights.</a:t>
            </a:r>
          </a:p>
        </p:txBody>
      </p:sp>
      <p:pic>
        <p:nvPicPr>
          <p:cNvPr id="72711" name="Picture 7" descr="C:\Documents and Settings\dell\My Documents\ARS\Propagation\images\AA-RhodoCuttings-Bag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450975"/>
            <a:ext cx="58753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52400" y="4038600"/>
            <a:ext cx="25170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4. Bottom heat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helps rooting.</a:t>
            </a:r>
          </a:p>
        </p:txBody>
      </p:sp>
      <p:sp>
        <p:nvSpPr>
          <p:cNvPr id="458762" name="Text Box 10"/>
          <p:cNvSpPr txBox="1">
            <a:spLocks noChangeArrowheads="1"/>
          </p:cNvSpPr>
          <p:nvPr/>
        </p:nvSpPr>
        <p:spPr bwMode="auto">
          <a:xfrm>
            <a:off x="152400" y="5029200"/>
            <a:ext cx="27701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5. Cuttings root 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2 to 12 months.</a:t>
            </a:r>
          </a:p>
        </p:txBody>
      </p:sp>
      <p:pic>
        <p:nvPicPr>
          <p:cNvPr id="458765" name="Picture 13" descr="C:\Documents and Settings\dell\My Documents\ARS\Propagation\images\AA-RhodoCuttings-Rooted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77963"/>
            <a:ext cx="6096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66" name="Text Box 14"/>
          <p:cNvSpPr txBox="1">
            <a:spLocks noChangeArrowheads="1"/>
          </p:cNvSpPr>
          <p:nvPr/>
        </p:nvSpPr>
        <p:spPr bwMode="auto">
          <a:xfrm>
            <a:off x="152400" y="5957888"/>
            <a:ext cx="9107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6. Wait for strong root system to develop before transplanting.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2" grpId="0" autoUpdateAnimBg="0"/>
      <p:bldP spid="458766" grpId="0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9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366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Repot and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lights until spring.</a:t>
            </a:r>
          </a:p>
        </p:txBody>
      </p:sp>
      <p:pic>
        <p:nvPicPr>
          <p:cNvPr id="385031" name="Picture 7" descr="C:\Documents and Settings\dell\My Documents\ARS\Propagation\images\RhodoCuttings-Pot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9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60804" name="Text Box 4"/>
          <p:cNvSpPr txBox="1">
            <a:spLocks noChangeArrowheads="1"/>
          </p:cNvSpPr>
          <p:nvPr/>
        </p:nvSpPr>
        <p:spPr bwMode="auto">
          <a:xfrm>
            <a:off x="228600" y="1981200"/>
            <a:ext cx="45175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Water, fertilize lightly,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and keep in active growth.  </a:t>
            </a:r>
          </a:p>
        </p:txBody>
      </p:sp>
      <p:pic>
        <p:nvPicPr>
          <p:cNvPr id="75781" name="Picture 7" descr="C:\Documents and Settings\dell\My Documents\ARS\Propagation\images\RhodoCuttings-Pot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08" name="Picture 8" descr="C:\Documents and Settings\dell\My Documents\ARS\Propagation\images\RhodoCuttings-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366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Repot and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lights until spring.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4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9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28600" y="1981200"/>
            <a:ext cx="45175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Water, fertilize lightly,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and keep in active growth.  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45314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Grow outside over summer.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more sun, give higher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fertilizer for strong growth.</a:t>
            </a:r>
          </a:p>
        </p:txBody>
      </p:sp>
      <p:pic>
        <p:nvPicPr>
          <p:cNvPr id="76806" name="Picture 7" descr="C:\Documents and Settings\dell\My Documents\ARS\Propagation\images\RhodoCuttings-Pot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 descr="C:\Documents and Settings\dell\My Documents\ARS\Propagation\images\RhodoCuttings-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3" name="Picture 9" descr="C:\Documents and Settings\dell\My Documents\ARS\Propagation\images\RhodoCuttings-Pots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366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Repot and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lights until spring.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30" grpId="0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9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28600" y="1981200"/>
            <a:ext cx="45175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Water, fertilize lightly,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and keep in active growth.  </a:t>
            </a:r>
          </a:p>
        </p:txBody>
      </p:sp>
      <p:sp>
        <p:nvSpPr>
          <p:cNvPr id="462853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42005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4. Stop fertilizing by mid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summer so plants will go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dormant before winter.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45314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Grow outside over summer.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more sun, give higher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fertilizer for strong growth.</a:t>
            </a:r>
          </a:p>
        </p:txBody>
      </p:sp>
      <p:pic>
        <p:nvPicPr>
          <p:cNvPr id="77831" name="Picture 7" descr="C:\Documents and Settings\dell\My Documents\ARS\Propagation\images\RhodoCuttings-Pot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C:\Documents and Settings\dell\My Documents\ARS\Propagation\images\RhodoCuttings-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C:\Documents and Settings\dell\My Documents\ARS\Propagation\images\RhodoCuttings-Pots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8" name="Picture 10" descr="C:\Documents and Settings\dell\My Documents\ARS\Propagation\images\RhodoCuttings-Pots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366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Repot and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lights until spring.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6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3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419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28600" y="1981200"/>
            <a:ext cx="45175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Water, fertilize lightly,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and keep in active growth. 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42005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4. Stop fertilizing by mid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summer so plants will go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dormant before winter.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45314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Grow outside over summer.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more sun, give higher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fertilizer for strong growth.</a:t>
            </a:r>
          </a:p>
        </p:txBody>
      </p:sp>
      <p:pic>
        <p:nvPicPr>
          <p:cNvPr id="78855" name="Picture 7" descr="C:\Documents and Settings\dell\My Documents\ARS\Propagation\images\RhodoCuttings-Pot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C:\Documents and Settings\dell\My Documents\ARS\Propagation\images\RhodoCuttings-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C:\Documents and Settings\dell\My Documents\ARS\Propagation\images\RhodoCuttings-Pots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0" descr="C:\Documents and Settings\dell\My Documents\ARS\Propagation\images\RhodoCuttings-Pots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83" name="Text Box 11"/>
          <p:cNvSpPr txBox="1">
            <a:spLocks noChangeArrowheads="1"/>
          </p:cNvSpPr>
          <p:nvPr/>
        </p:nvSpPr>
        <p:spPr bwMode="auto">
          <a:xfrm>
            <a:off x="228600" y="5500688"/>
            <a:ext cx="3588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 startAt="5"/>
            </a:pPr>
            <a:r>
              <a:rPr lang="en-US" altLang="en-US" sz="2800" b="0" dirty="0">
                <a:latin typeface="Times New Roman" pitchFamily="18" charset="0"/>
              </a:rPr>
              <a:t>Cluster pots together.</a:t>
            </a:r>
          </a:p>
        </p:txBody>
      </p:sp>
      <p:pic>
        <p:nvPicPr>
          <p:cNvPr id="463884" name="Picture 12" descr="C:\Documents and Settings\dell\My Documents\ARS\Propagation\images\Pots-100_0034-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5" name="Picture 13" descr="C:\Documents and Settings\dell\My Documents\ARS\Propagation\images\Pots-Mulched-0034-7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6" name="Picture 14" descr="C:\Documents and Settings\dell\My Documents\ARS\Propagation\images\Snow-97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228600" y="6034088"/>
            <a:ext cx="3831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6. Mulch to protect roots.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366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Repot and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lights until spring.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105400" y="5801380"/>
            <a:ext cx="3464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solidFill>
                  <a:schemeClr val="bg1"/>
                </a:solidFill>
                <a:latin typeface="Times New Roman" pitchFamily="18" charset="0"/>
              </a:rPr>
              <a:t>Snow cover helps, too.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3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83" grpId="0" autoUpdateAnimBg="0"/>
      <p:bldP spid="463887" grpId="0" autoUpdateAnimBg="0"/>
      <p:bldP spid="17" grpId="0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Other Types of Propagation</a:t>
            </a:r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649288" y="1905000"/>
            <a:ext cx="2703512" cy="286232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600" b="0" dirty="0">
                <a:latin typeface="Times New Roman" pitchFamily="18" charset="0"/>
              </a:rPr>
              <a:t>Leaf–Bud Cuttings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600" b="0" dirty="0">
                <a:latin typeface="Times New Roman" pitchFamily="18" charset="0"/>
              </a:rPr>
              <a:t>Layering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600" b="0" dirty="0">
                <a:latin typeface="Times New Roman" pitchFamily="18" charset="0"/>
              </a:rPr>
              <a:t>Dormant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3600" b="0" dirty="0">
                <a:latin typeface="Times New Roman" pitchFamily="18" charset="0"/>
              </a:rPr>
              <a:t>     Cuttings</a:t>
            </a:r>
          </a:p>
        </p:txBody>
      </p:sp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1831975" y="1157288"/>
            <a:ext cx="5178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rgbClr val="CCFF99"/>
                </a:solidFill>
                <a:latin typeface="Times New Roman" pitchFamily="18" charset="0"/>
              </a:rPr>
              <a:t>Methods Used  on a Limited Basis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00781"/>
            <a:ext cx="5562600" cy="4683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5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4" grpId="0" build="p" animBg="1" autoUpdateAnimBg="0" advAuto="0"/>
      <p:bldP spid="46592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 Length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15363" name="Picture 8" descr="C:\Documents and Settings\dell\My Documents\ARS\Propagation\images\AA-AzaleaCuttings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1295400"/>
            <a:ext cx="3052762" cy="457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8" name="Text Box 10"/>
          <p:cNvSpPr txBox="1">
            <a:spLocks noChangeArrowheads="1"/>
          </p:cNvSpPr>
          <p:nvPr/>
        </p:nvSpPr>
        <p:spPr bwMode="auto">
          <a:xfrm>
            <a:off x="0" y="12954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Short cuttings are preferred.</a:t>
            </a:r>
          </a:p>
        </p:txBody>
      </p:sp>
    </p:spTree>
    <p:extLst>
      <p:ext uri="{BB962C8B-B14F-4D97-AF65-F5344CB8AC3E}">
        <p14:creationId xmlns:p14="http://schemas.microsoft.com/office/powerpoint/2010/main" val="38224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8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Leaf-Bud Cuttings</a:t>
            </a:r>
          </a:p>
        </p:txBody>
      </p:sp>
      <p:pic>
        <p:nvPicPr>
          <p:cNvPr id="386051" name="Picture 3" descr="C:\Documents and Settings\dell\My Documents\ARS\Propagation\images\AA-LeafBu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17638"/>
            <a:ext cx="5800725" cy="437356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4" name="Text Box 6"/>
          <p:cNvSpPr txBox="1">
            <a:spLocks noChangeArrowheads="1"/>
          </p:cNvSpPr>
          <p:nvPr/>
        </p:nvSpPr>
        <p:spPr bwMode="auto">
          <a:xfrm>
            <a:off x="257175" y="1125538"/>
            <a:ext cx="283282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Make many plants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from only one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standard cutting!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2514600"/>
            <a:ext cx="280397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We can make 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miniature cutting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using just one leaf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and part of the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stem if it has at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least one viable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growth bud.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4" grpId="0" autoUpdateAnimBg="0"/>
      <p:bldP spid="5" grpId="0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Leaf-Bud Cuttings</a:t>
            </a:r>
          </a:p>
        </p:txBody>
      </p:sp>
      <p:pic>
        <p:nvPicPr>
          <p:cNvPr id="81923" name="Picture 3" descr="C:\Documents and Settings\dell\My Documents\ARS\Propagation\images\AA-LeafBu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17638"/>
            <a:ext cx="5800725" cy="437356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740" name="Picture 4" descr="C:\Documents and Settings\dell\My Documents\ARS\Propagation\images\AA-LeafBud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0013"/>
            <a:ext cx="5867400" cy="442118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257175" y="1219200"/>
            <a:ext cx="28007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Cut each leaf off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stem but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make sure it has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some wood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 growth bud.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Leaf-Bud Cuttings</a:t>
            </a:r>
          </a:p>
        </p:txBody>
      </p:sp>
      <p:pic>
        <p:nvPicPr>
          <p:cNvPr id="82947" name="Picture 3" descr="C:\Documents and Settings\dell\My Documents\ARS\Propagation\images\AA-LeafBu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17638"/>
            <a:ext cx="5800725" cy="437356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C:\Documents and Settings\dell\My Documents\ARS\Propagation\images\AA-LeafBud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0013"/>
            <a:ext cx="5867400" cy="442118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949" name="Picture 5" descr="C:\Documents and Settings\dell\My Documents\ARS\Propagation\images\AAA-RhodoCuttings-LeafBud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0450"/>
            <a:ext cx="4038600" cy="30289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4724400" y="5791200"/>
            <a:ext cx="4084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Treat like a normal cutting.</a:t>
            </a:r>
          </a:p>
        </p:txBody>
      </p:sp>
      <p:sp>
        <p:nvSpPr>
          <p:cNvPr id="466953" name="Line 9"/>
          <p:cNvSpPr>
            <a:spLocks noChangeShapeType="1"/>
          </p:cNvSpPr>
          <p:nvPr/>
        </p:nvSpPr>
        <p:spPr bwMode="auto">
          <a:xfrm flipH="1">
            <a:off x="1981200" y="40386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6955" name="Text Box 11"/>
          <p:cNvSpPr txBox="1">
            <a:spLocks noChangeArrowheads="1"/>
          </p:cNvSpPr>
          <p:nvPr/>
        </p:nvSpPr>
        <p:spPr bwMode="auto">
          <a:xfrm>
            <a:off x="2230438" y="3595688"/>
            <a:ext cx="817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Bud</a:t>
            </a:r>
          </a:p>
        </p:txBody>
      </p:sp>
      <p:sp>
        <p:nvSpPr>
          <p:cNvPr id="466956" name="Oval 12"/>
          <p:cNvSpPr>
            <a:spLocks noChangeArrowheads="1"/>
          </p:cNvSpPr>
          <p:nvPr/>
        </p:nvSpPr>
        <p:spPr bwMode="auto">
          <a:xfrm>
            <a:off x="1219200" y="4495800"/>
            <a:ext cx="9906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pitchFamily="18" charset="0"/>
            </a:endParaRPr>
          </a:p>
        </p:txBody>
      </p:sp>
      <p:sp>
        <p:nvSpPr>
          <p:cNvPr id="466957" name="Text Box 13"/>
          <p:cNvSpPr txBox="1">
            <a:spLocks noChangeArrowheads="1"/>
          </p:cNvSpPr>
          <p:nvPr/>
        </p:nvSpPr>
        <p:spPr bwMode="auto">
          <a:xfrm>
            <a:off x="2362200" y="5181600"/>
            <a:ext cx="874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Leaf</a:t>
            </a:r>
          </a:p>
        </p:txBody>
      </p:sp>
      <p:sp>
        <p:nvSpPr>
          <p:cNvPr id="466958" name="Text Box 14"/>
          <p:cNvSpPr txBox="1">
            <a:spLocks noChangeArrowheads="1"/>
          </p:cNvSpPr>
          <p:nvPr/>
        </p:nvSpPr>
        <p:spPr bwMode="auto">
          <a:xfrm>
            <a:off x="2438400" y="5943600"/>
            <a:ext cx="1874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Some Stem</a:t>
            </a:r>
          </a:p>
        </p:txBody>
      </p:sp>
      <p:sp>
        <p:nvSpPr>
          <p:cNvPr id="466959" name="Line 15"/>
          <p:cNvSpPr>
            <a:spLocks noChangeShapeType="1"/>
          </p:cNvSpPr>
          <p:nvPr/>
        </p:nvSpPr>
        <p:spPr bwMode="auto">
          <a:xfrm flipV="1">
            <a:off x="3276600" y="4267200"/>
            <a:ext cx="685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6960" name="Line 16"/>
          <p:cNvSpPr>
            <a:spLocks noChangeShapeType="1"/>
          </p:cNvSpPr>
          <p:nvPr/>
        </p:nvSpPr>
        <p:spPr bwMode="auto">
          <a:xfrm flipH="1" flipV="1">
            <a:off x="1447800" y="5791200"/>
            <a:ext cx="990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6961" name="Text Box 17"/>
          <p:cNvSpPr txBox="1">
            <a:spLocks noChangeArrowheads="1"/>
          </p:cNvSpPr>
          <p:nvPr/>
        </p:nvSpPr>
        <p:spPr bwMode="auto">
          <a:xfrm>
            <a:off x="4724400" y="6186488"/>
            <a:ext cx="4240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Keep the bud above ground.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7175" y="1219200"/>
            <a:ext cx="28007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Cut each leaf off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stem but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make sure it has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some wood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 growth bud.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6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6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66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51" grpId="0" autoUpdateAnimBg="0"/>
      <p:bldP spid="466953" grpId="0" animBg="1"/>
      <p:bldP spid="466955" grpId="0" autoUpdateAnimBg="0"/>
      <p:bldP spid="466956" grpId="0" animBg="1"/>
      <p:bldP spid="466957" grpId="0" autoUpdateAnimBg="0"/>
      <p:bldP spid="466958" grpId="0" autoUpdateAnimBg="0"/>
      <p:bldP spid="466959" grpId="0" animBg="1"/>
      <p:bldP spid="466960" grpId="0" animBg="1"/>
      <p:bldP spid="466961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8"/>
          <p:cNvSpPr txBox="1">
            <a:spLocks noChangeArrowheads="1"/>
          </p:cNvSpPr>
          <p:nvPr/>
        </p:nvSpPr>
        <p:spPr bwMode="auto">
          <a:xfrm>
            <a:off x="4724400" y="6186488"/>
            <a:ext cx="4111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Keep the bud above ground</a:t>
            </a:r>
          </a:p>
        </p:txBody>
      </p:sp>
      <p:sp>
        <p:nvSpPr>
          <p:cNvPr id="83971" name="Text Box 17"/>
          <p:cNvSpPr txBox="1">
            <a:spLocks noChangeArrowheads="1"/>
          </p:cNvSpPr>
          <p:nvPr/>
        </p:nvSpPr>
        <p:spPr bwMode="auto">
          <a:xfrm>
            <a:off x="4724400" y="5791200"/>
            <a:ext cx="3970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Treat like a normal cutting</a:t>
            </a: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Leaf-Bud Cuttings</a:t>
            </a:r>
          </a:p>
        </p:txBody>
      </p:sp>
      <p:pic>
        <p:nvPicPr>
          <p:cNvPr id="83975" name="Picture 5" descr="C:\Documents and Settings\dell\My Documents\ARS\Propagation\images\AAA-RhodoCuttings-LeafBud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0450"/>
            <a:ext cx="4038600" cy="30289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6" name="Picture 8" descr="C:\Documents and Settings\dell\My Documents\ARS\Propagation\images\AA-LeafBud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133850" cy="54864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8" name="Line 9"/>
          <p:cNvSpPr>
            <a:spLocks noChangeShapeType="1"/>
          </p:cNvSpPr>
          <p:nvPr/>
        </p:nvSpPr>
        <p:spPr bwMode="auto">
          <a:xfrm flipH="1">
            <a:off x="1981200" y="40386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7978" name="Text Box 10"/>
          <p:cNvSpPr txBox="1">
            <a:spLocks noChangeArrowheads="1"/>
          </p:cNvSpPr>
          <p:nvPr/>
        </p:nvSpPr>
        <p:spPr bwMode="auto">
          <a:xfrm>
            <a:off x="4724400" y="6186488"/>
            <a:ext cx="435568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Each one can be a new plant.</a:t>
            </a:r>
          </a:p>
        </p:txBody>
      </p:sp>
      <p:sp>
        <p:nvSpPr>
          <p:cNvPr id="83980" name="Text Box 11"/>
          <p:cNvSpPr txBox="1">
            <a:spLocks noChangeArrowheads="1"/>
          </p:cNvSpPr>
          <p:nvPr/>
        </p:nvSpPr>
        <p:spPr bwMode="auto">
          <a:xfrm>
            <a:off x="2230438" y="3595688"/>
            <a:ext cx="817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Bud</a:t>
            </a:r>
          </a:p>
        </p:txBody>
      </p:sp>
      <p:sp>
        <p:nvSpPr>
          <p:cNvPr id="83981" name="Oval 12"/>
          <p:cNvSpPr>
            <a:spLocks noChangeArrowheads="1"/>
          </p:cNvSpPr>
          <p:nvPr/>
        </p:nvSpPr>
        <p:spPr bwMode="auto">
          <a:xfrm>
            <a:off x="1219200" y="4495800"/>
            <a:ext cx="9906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pitchFamily="18" charset="0"/>
            </a:endParaRPr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2362200" y="5181600"/>
            <a:ext cx="874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Leaf</a:t>
            </a:r>
          </a:p>
        </p:txBody>
      </p:sp>
      <p:sp>
        <p:nvSpPr>
          <p:cNvPr id="83983" name="Text Box 14"/>
          <p:cNvSpPr txBox="1">
            <a:spLocks noChangeArrowheads="1"/>
          </p:cNvSpPr>
          <p:nvPr/>
        </p:nvSpPr>
        <p:spPr bwMode="auto">
          <a:xfrm>
            <a:off x="2438400" y="5943600"/>
            <a:ext cx="1874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Some Stem</a:t>
            </a:r>
          </a:p>
        </p:txBody>
      </p:sp>
      <p:sp>
        <p:nvSpPr>
          <p:cNvPr id="83984" name="Line 15"/>
          <p:cNvSpPr>
            <a:spLocks noChangeShapeType="1"/>
          </p:cNvSpPr>
          <p:nvPr/>
        </p:nvSpPr>
        <p:spPr bwMode="auto">
          <a:xfrm flipV="1">
            <a:off x="3276600" y="4267200"/>
            <a:ext cx="685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6"/>
          <p:cNvSpPr>
            <a:spLocks noChangeShapeType="1"/>
          </p:cNvSpPr>
          <p:nvPr/>
        </p:nvSpPr>
        <p:spPr bwMode="auto">
          <a:xfrm flipH="1" flipV="1">
            <a:off x="1447800" y="5791200"/>
            <a:ext cx="990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7175" y="1219200"/>
            <a:ext cx="28007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Cut each leaf off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stem but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make sure it has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some wood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 growth bud.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8"/>
          <p:cNvSpPr txBox="1">
            <a:spLocks noChangeArrowheads="1"/>
          </p:cNvSpPr>
          <p:nvPr/>
        </p:nvSpPr>
        <p:spPr bwMode="auto">
          <a:xfrm>
            <a:off x="4724400" y="6186488"/>
            <a:ext cx="4111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Keep the bud above ground</a:t>
            </a:r>
          </a:p>
        </p:txBody>
      </p:sp>
      <p:sp>
        <p:nvSpPr>
          <p:cNvPr id="83971" name="Text Box 17"/>
          <p:cNvSpPr txBox="1">
            <a:spLocks noChangeArrowheads="1"/>
          </p:cNvSpPr>
          <p:nvPr/>
        </p:nvSpPr>
        <p:spPr bwMode="auto">
          <a:xfrm>
            <a:off x="4724400" y="5791200"/>
            <a:ext cx="3970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Treat like a normal cutting</a:t>
            </a: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Leaf-Bud Cuttings</a:t>
            </a:r>
          </a:p>
        </p:txBody>
      </p:sp>
      <p:pic>
        <p:nvPicPr>
          <p:cNvPr id="83975" name="Picture 5" descr="C:\Documents and Settings\dell\My Documents\ARS\Propagation\images\AAA-RhodoCuttings-LeafBud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0450"/>
            <a:ext cx="4038600" cy="30289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6" name="Picture 8" descr="C:\Documents and Settings\dell\My Documents\ARS\Propagation\images\AA-LeafBud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133850" cy="54864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8" name="Line 9"/>
          <p:cNvSpPr>
            <a:spLocks noChangeShapeType="1"/>
          </p:cNvSpPr>
          <p:nvPr/>
        </p:nvSpPr>
        <p:spPr bwMode="auto">
          <a:xfrm flipH="1">
            <a:off x="1981200" y="40386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Text Box 11"/>
          <p:cNvSpPr txBox="1">
            <a:spLocks noChangeArrowheads="1"/>
          </p:cNvSpPr>
          <p:nvPr/>
        </p:nvSpPr>
        <p:spPr bwMode="auto">
          <a:xfrm>
            <a:off x="2230438" y="3595688"/>
            <a:ext cx="817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Bud</a:t>
            </a:r>
          </a:p>
        </p:txBody>
      </p:sp>
      <p:sp>
        <p:nvSpPr>
          <p:cNvPr id="83981" name="Oval 12"/>
          <p:cNvSpPr>
            <a:spLocks noChangeArrowheads="1"/>
          </p:cNvSpPr>
          <p:nvPr/>
        </p:nvSpPr>
        <p:spPr bwMode="auto">
          <a:xfrm>
            <a:off x="1219200" y="4495800"/>
            <a:ext cx="9906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>
              <a:latin typeface="Times New Roman" pitchFamily="18" charset="0"/>
            </a:endParaRPr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2362200" y="5181600"/>
            <a:ext cx="874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Leaf</a:t>
            </a:r>
          </a:p>
        </p:txBody>
      </p:sp>
      <p:sp>
        <p:nvSpPr>
          <p:cNvPr id="83983" name="Text Box 14"/>
          <p:cNvSpPr txBox="1">
            <a:spLocks noChangeArrowheads="1"/>
          </p:cNvSpPr>
          <p:nvPr/>
        </p:nvSpPr>
        <p:spPr bwMode="auto">
          <a:xfrm>
            <a:off x="2438400" y="5943600"/>
            <a:ext cx="1874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Some Stem</a:t>
            </a:r>
          </a:p>
        </p:txBody>
      </p:sp>
      <p:sp>
        <p:nvSpPr>
          <p:cNvPr id="83984" name="Line 15"/>
          <p:cNvSpPr>
            <a:spLocks noChangeShapeType="1"/>
          </p:cNvSpPr>
          <p:nvPr/>
        </p:nvSpPr>
        <p:spPr bwMode="auto">
          <a:xfrm flipV="1">
            <a:off x="3276600" y="4267200"/>
            <a:ext cx="685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6"/>
          <p:cNvSpPr>
            <a:spLocks noChangeShapeType="1"/>
          </p:cNvSpPr>
          <p:nvPr/>
        </p:nvSpPr>
        <p:spPr bwMode="auto">
          <a:xfrm flipH="1" flipV="1">
            <a:off x="1447800" y="5791200"/>
            <a:ext cx="990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876800" y="5105400"/>
            <a:ext cx="4038600" cy="156966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Warning!  If the bud gets damaged, the cutting may form roots but will have no way to send up a new shoot.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1828800" y="4953000"/>
            <a:ext cx="3096079" cy="10742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7175" y="1219200"/>
            <a:ext cx="28007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Cut each leaf off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stem but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make sure it has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some wood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 growth bud.</a:t>
            </a:r>
          </a:p>
        </p:txBody>
      </p:sp>
    </p:spTree>
    <p:extLst>
      <p:ext uri="{BB962C8B-B14F-4D97-AF65-F5344CB8AC3E}">
        <p14:creationId xmlns:p14="http://schemas.microsoft.com/office/powerpoint/2010/main" val="3393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2795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Find a plant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a branch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near the ground.</a:t>
            </a:r>
          </a:p>
        </p:txBody>
      </p:sp>
      <p:pic>
        <p:nvPicPr>
          <p:cNvPr id="395271" name="Picture 7" descr="C:\Documents and Settings\dell\My Documents\ARS\Propagation\images\Grafting\Layering-02-877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1413"/>
            <a:ext cx="6096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7" grpId="0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2795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Find a plant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a branch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near the ground.</a:t>
            </a:r>
          </a:p>
        </p:txBody>
      </p:sp>
      <p:sp>
        <p:nvSpPr>
          <p:cNvPr id="468996" name="Text Box 4"/>
          <p:cNvSpPr txBox="1">
            <a:spLocks noChangeArrowheads="1"/>
          </p:cNvSpPr>
          <p:nvPr/>
        </p:nvSpPr>
        <p:spPr bwMode="auto">
          <a:xfrm>
            <a:off x="76200" y="2514600"/>
            <a:ext cx="29546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Place a pot with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rooting medium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under the branch.</a:t>
            </a:r>
          </a:p>
        </p:txBody>
      </p:sp>
      <p:pic>
        <p:nvPicPr>
          <p:cNvPr id="86021" name="Picture 7" descr="C:\Documents and Settings\dell\My Documents\ARS\Propagation\images\Grafting\Layering-02-877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1413"/>
            <a:ext cx="6096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0" name="Picture 8" descr="C:\Documents and Settings\dell\My Documents\ARS\Propagation\images\Grafting\Layeriing-02-877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2795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Find a plant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a branch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near the ground.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" y="2514600"/>
            <a:ext cx="29546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Place a pot with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rooting medium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under the branch.</a:t>
            </a:r>
          </a:p>
        </p:txBody>
      </p:sp>
      <p:pic>
        <p:nvPicPr>
          <p:cNvPr id="87045" name="Picture 5" descr="C:\Documents and Settings\dell\My Documents\ARS\Propagation\images\Grafting\Layering-02-877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1413"/>
            <a:ext cx="6096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C:\Documents and Settings\dell\My Documents\ARS\Propagation\images\Grafting\Layeriing-02-877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119" name="Picture 7" descr="C:\Documents and Settings\dell\My Documents\ARS\Propagation\images\Grafting\Layeriing-02-wounded-8773-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23" name="Line 11"/>
          <p:cNvSpPr>
            <a:spLocks noChangeShapeType="1"/>
          </p:cNvSpPr>
          <p:nvPr/>
        </p:nvSpPr>
        <p:spPr bwMode="auto">
          <a:xfrm flipH="1" flipV="1">
            <a:off x="5410200" y="3200400"/>
            <a:ext cx="14478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58000" y="4648200"/>
            <a:ext cx="1766888" cy="8794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Wound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branch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23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2795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Find a plant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a branch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near the ground.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6200" y="2514600"/>
            <a:ext cx="29546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Place a pot with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rooting medium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under the branch.</a:t>
            </a:r>
          </a:p>
        </p:txBody>
      </p:sp>
      <p:pic>
        <p:nvPicPr>
          <p:cNvPr id="88069" name="Picture 5" descr="C:\Documents and Settings\dell\My Documents\ARS\Propagation\images\Grafting\Layering-02-877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1413"/>
            <a:ext cx="6096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C:\Documents and Settings\dell\My Documents\ARS\Propagation\images\Grafting\Layeriing-02-877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 descr="C:\Documents and Settings\dell\My Documents\ARS\Propagation\images\Grafting\Layeriing-02-wounded-8773-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4" name="Picture 8" descr="C:\Documents and Settings\dell\My Documents\ARS\Propagation\images\Grafting\Layeriing-02-rootone-02-8773-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6858000" y="4648200"/>
            <a:ext cx="1766888" cy="8794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Wound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branch </a:t>
            </a:r>
          </a:p>
        </p:txBody>
      </p:sp>
      <p:sp>
        <p:nvSpPr>
          <p:cNvPr id="475146" name="Text Box 10"/>
          <p:cNvSpPr txBox="1">
            <a:spLocks noChangeArrowheads="1"/>
          </p:cNvSpPr>
          <p:nvPr/>
        </p:nvSpPr>
        <p:spPr bwMode="auto">
          <a:xfrm>
            <a:off x="6858000" y="4648200"/>
            <a:ext cx="2062163" cy="8794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Apply rooting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hormone</a:t>
            </a:r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H="1" flipV="1">
            <a:off x="5410200" y="3200400"/>
            <a:ext cx="14478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5148" name="Picture 12" descr="C:\Documents and Settings\dell\My Documents\ARS\Propagation\images\Grafting\Rootone-8776-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371600"/>
            <a:ext cx="2036763" cy="31242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6" grpId="0" animBg="1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2795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Find a plant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with a branch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near the ground.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6200" y="2514600"/>
            <a:ext cx="29546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Place a pot with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rooting medium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under the branch.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6200" y="3884613"/>
            <a:ext cx="2719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Place a rock 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the branch to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weigh it down.</a:t>
            </a:r>
          </a:p>
        </p:txBody>
      </p:sp>
      <p:pic>
        <p:nvPicPr>
          <p:cNvPr id="89094" name="Picture 7" descr="C:\Documents and Settings\dell\My Documents\ARS\Propagation\images\Grafting\Layering-02-877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1413"/>
            <a:ext cx="6096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C:\Documents and Settings\dell\My Documents\ARS\Propagation\images\Grafting\Layeriing-02-877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9" descr="C:\Documents and Settings\dell\My Documents\ARS\Propagation\images\Grafting\Layeriing-02-wounded-8773-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0" descr="C:\Documents and Settings\dell\My Documents\ARS\Propagation\images\Grafting\Layeriing-02-rootone-02-8773-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7086600" y="4648200"/>
            <a:ext cx="1766888" cy="8794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Wound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branch 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6858000" y="4648200"/>
            <a:ext cx="2062163" cy="879475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Apply rooting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hormone</a:t>
            </a:r>
          </a:p>
        </p:txBody>
      </p:sp>
      <p:sp>
        <p:nvSpPr>
          <p:cNvPr id="89100" name="Line 13"/>
          <p:cNvSpPr>
            <a:spLocks noChangeShapeType="1"/>
          </p:cNvSpPr>
          <p:nvPr/>
        </p:nvSpPr>
        <p:spPr bwMode="auto">
          <a:xfrm flipH="1" flipV="1">
            <a:off x="5410200" y="3200400"/>
            <a:ext cx="14478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9101" name="Picture 14" descr="C:\Documents and Settings\dell\My Documents\ARS\Propagation\images\Grafting\Rootone-8776-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371600"/>
            <a:ext cx="2036763" cy="31242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31" name="Picture 15" descr="C:\Documents and Settings\dell\My Documents\ARS\Propagation\images\Grafting\Layering-03-8774-1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6200" y="5334000"/>
            <a:ext cx="80169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4. Wait for at least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a year or two to be sure the branch has its own roots.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0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1" grpId="0" autoUpdateAnimBg="0"/>
      <p:bldP spid="1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 Length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16387" name="Picture 5" descr="C:\Documents and Settings\dell\My Documents\ARS\Propagation\images\AA-AzaleaCuttings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1295400"/>
            <a:ext cx="3052762" cy="457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6" descr="C:\Documents and Settings\dell\My Documents\ARS\Propagation\images\AA-AzaleaCuttings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3003550" cy="4572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0" y="12954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Short cuttings are preferred.</a:t>
            </a:r>
          </a:p>
        </p:txBody>
      </p:sp>
      <p:sp>
        <p:nvSpPr>
          <p:cNvPr id="440331" name="Text Box 11"/>
          <p:cNvSpPr txBox="1">
            <a:spLocks noChangeArrowheads="1"/>
          </p:cNvSpPr>
          <p:nvPr/>
        </p:nvSpPr>
        <p:spPr bwMode="auto">
          <a:xfrm>
            <a:off x="0" y="23622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Long shoots</a:t>
            </a:r>
          </a:p>
          <a:p>
            <a:r>
              <a:rPr lang="en-US" altLang="en-US" sz="2800" b="0" dirty="0"/>
              <a:t>     can be cut in</a:t>
            </a:r>
          </a:p>
          <a:p>
            <a:r>
              <a:rPr lang="en-US" altLang="en-US" sz="2800" b="0" dirty="0"/>
              <a:t>     shorter pieces.</a:t>
            </a:r>
          </a:p>
        </p:txBody>
      </p:sp>
    </p:spTree>
    <p:extLst>
      <p:ext uri="{BB962C8B-B14F-4D97-AF65-F5344CB8AC3E}">
        <p14:creationId xmlns:p14="http://schemas.microsoft.com/office/powerpoint/2010/main" val="28704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0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1" grpId="0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715000" cy="865188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Layering</a:t>
            </a:r>
          </a:p>
        </p:txBody>
      </p:sp>
      <p:pic>
        <p:nvPicPr>
          <p:cNvPr id="471056" name="Picture 16" descr="C:\Documents and Settings\dell\My Documents\ARS\Propagation\images\Grafting\Layering-04-8777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599"/>
            <a:ext cx="7405946" cy="555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580574" y="4484885"/>
            <a:ext cx="3031599" cy="1815882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Cut off the branch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and let it establish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in a pot.  You now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have second plant.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Dormant Cuttings</a:t>
            </a:r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337630" y="1437144"/>
            <a:ext cx="240315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Branches that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get broken by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winter storms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can frequently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be rooted.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77938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Dormant Cuttings</a:t>
            </a:r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337630" y="1437144"/>
            <a:ext cx="265162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Even if the stem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is desiccated,  it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may be possible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to rehydrate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tissue and then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root cuttings.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4968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Dormant Cuttings</a:t>
            </a:r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337630" y="1437144"/>
            <a:ext cx="453681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Make a fresh cut at the base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branch and insert the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end in warm water.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Then cover the foliage with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 plastic bag to increase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humidity.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Move the branch to a warm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room with bright light 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see if the branch revives.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92" y="1219200"/>
            <a:ext cx="3992508" cy="53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Dormant Cuttings</a:t>
            </a:r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337630" y="1437144"/>
            <a:ext cx="299953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In a few days, if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the foliage plumps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up, those cuttings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can be rooted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the normal 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26" y="1437144"/>
            <a:ext cx="5602181" cy="47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1" grpId="0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C:\Documents and Settings\HP_Administrator\My Documents\ARS\ARS-Regional2009-Germany2010\Photography\images\temp\Sawyer-524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88988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effectLst/>
                <a:latin typeface="Times New Roman" pitchFamily="18" charset="0"/>
              </a:rPr>
              <a:t>An Alternative to Do-it-yourself</a:t>
            </a:r>
          </a:p>
        </p:txBody>
      </p:sp>
      <p:sp>
        <p:nvSpPr>
          <p:cNvPr id="489476" name="Text Box 4"/>
          <p:cNvSpPr txBox="1">
            <a:spLocks noChangeArrowheads="1"/>
          </p:cNvSpPr>
          <p:nvPr/>
        </p:nvSpPr>
        <p:spPr bwMode="auto">
          <a:xfrm>
            <a:off x="3779838" y="990600"/>
            <a:ext cx="4052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Times New Roman" pitchFamily="18" charset="0"/>
              </a:rPr>
              <a:t>Call in the Professionals!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4" grpId="0"/>
      <p:bldP spid="489476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dell\My Documents\ARS\Propagation\images\VanVeenCutting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7113"/>
            <a:ext cx="74676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77813"/>
            <a:ext cx="8077200" cy="71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Send Cuttings to Van Veen Nursery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dell\My Documents\ARS\Propagation\images\VanVeenCutting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7113"/>
            <a:ext cx="74676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77813"/>
            <a:ext cx="8077200" cy="71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Send Cuttings to Van Veen Nursery</a:t>
            </a:r>
          </a:p>
        </p:txBody>
      </p:sp>
      <p:pic>
        <p:nvPicPr>
          <p:cNvPr id="491525" name="Picture 5" descr="C:\Documents and Settings\dell\My Documents\ARS\Propagation\images\Casualties\Pencil-8783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292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6" name="Picture 6" descr="C:\Documents and Settings\dell\My Documents\ARS\Propagation\images\Casualties\Pencil-Rooted-2-8783-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2940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2536825" y="1219200"/>
            <a:ext cx="3802644" cy="52322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latin typeface="Times New Roman" pitchFamily="18" charset="0"/>
              </a:rPr>
              <a:t>They Can Root a Pencil.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9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4" grpId="0" animBg="1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77813"/>
            <a:ext cx="8077200" cy="71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Send Cuttings to Van Veen Nursery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57200" y="990600"/>
            <a:ext cx="8175171" cy="5262979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Van Veen Nursery is a wholesale rhododendron nursery established in 1926 but they do extend courtesies to the American Rhododendron Society.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                   </a:t>
            </a:r>
            <a:r>
              <a:rPr lang="en-US" altLang="en-US" sz="3600" dirty="0">
                <a:latin typeface="Times New Roman" pitchFamily="18" charset="0"/>
              </a:rPr>
              <a:t>Van Veen Nursery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                 4201  SE Franklin St.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                 Portland, OR  97206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                 (503) 777-1734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Calibri" panose="020F0502020204030204" pitchFamily="34" charset="0"/>
              </a:rPr>
              <a:t>  vanveennursery@hotmail.com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Web: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Calibri" panose="020F0502020204030204" pitchFamily="34" charset="0"/>
              </a:rPr>
              <a:t>  www.vanveennursery.com</a:t>
            </a:r>
          </a:p>
        </p:txBody>
      </p:sp>
    </p:spTree>
    <p:extLst>
      <p:ext uri="{BB962C8B-B14F-4D97-AF65-F5344CB8AC3E}">
        <p14:creationId xmlns:p14="http://schemas.microsoft.com/office/powerpoint/2010/main" val="9077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dell\My Documents\ARS\Propagation\images\VanVeenCutting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7113"/>
            <a:ext cx="74676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C:\Documents and Settings\dell\My Documents\ARS\Propagation\images\Casualties\Pencil-8783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292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 descr="C:\Documents and Settings\dell\My Documents\ARS\Propagation\images\Casualties\Pencil-Rooted-2-8783-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2940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536825" y="1219200"/>
            <a:ext cx="3559175" cy="576263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latin typeface="Times New Roman" pitchFamily="18" charset="0"/>
              </a:rPr>
              <a:t>She Can Root a Pencil</a:t>
            </a:r>
          </a:p>
        </p:txBody>
      </p:sp>
      <p:pic>
        <p:nvPicPr>
          <p:cNvPr id="493576" name="Picture 8" descr="C:\Documents and Settings\dell\My Documents\ARS\Propagation\images\VanVeenCuttings-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7113"/>
            <a:ext cx="74676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277813"/>
            <a:ext cx="80772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kern="0">
                <a:solidFill>
                  <a:srgbClr val="CCFF99"/>
                </a:solidFill>
                <a:effectLst/>
                <a:latin typeface="Times New Roman" pitchFamily="18" charset="0"/>
              </a:rPr>
              <a:t>Send Cuttings to Van Veen Nursery</a:t>
            </a:r>
            <a:endParaRPr lang="en-US" altLang="en-US" sz="4000" b="1" kern="0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85567" y="5599093"/>
            <a:ext cx="6467476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Mail them cuttings in the fall and they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will ship back rooted liners the next year.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C:\Documents and Settings\HP_Administrator\My Documents\ARS\ARS-Regional2009-Germany2010\Fall-2011-Spring-2012\spring 2012\ToDo\cuttings\LongCutting-No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87427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396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Rhododendrons and azaleas are shallow rooted plants.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6700" y="3124200"/>
            <a:ext cx="4191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Long cuttings will root but those roots usually</a:t>
            </a:r>
          </a:p>
          <a:p>
            <a:r>
              <a:rPr lang="en-US" altLang="en-US" sz="2800" b="0" dirty="0"/>
              <a:t>    form at the end of the cutting.  </a:t>
            </a:r>
          </a:p>
        </p:txBody>
      </p:sp>
    </p:spTree>
    <p:extLst>
      <p:ext uri="{BB962C8B-B14F-4D97-AF65-F5344CB8AC3E}">
        <p14:creationId xmlns:p14="http://schemas.microsoft.com/office/powerpoint/2010/main" val="38317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7" grpId="0" autoUpdateAnimBg="0"/>
      <p:bldP spid="5" grpId="0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7" name="Picture 9" descr="C:\Documents and Settings\dell\My Documents\ARS\Propagation\images\VanVeenCuttings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1200" y="228600"/>
            <a:ext cx="5022465" cy="52322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Pot them up and grow them on.</a:t>
            </a:r>
          </a:p>
        </p:txBody>
      </p:sp>
    </p:spTree>
    <p:extLst>
      <p:ext uri="{BB962C8B-B14F-4D97-AF65-F5344CB8AC3E}">
        <p14:creationId xmlns:p14="http://schemas.microsoft.com/office/powerpoint/2010/main" val="18992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Propagate Those Plants!</a:t>
            </a:r>
          </a:p>
        </p:txBody>
      </p:sp>
      <p:sp>
        <p:nvSpPr>
          <p:cNvPr id="490499" name="Text Box 3"/>
          <p:cNvSpPr txBox="1">
            <a:spLocks noChangeArrowheads="1"/>
          </p:cNvSpPr>
          <p:nvPr/>
        </p:nvSpPr>
        <p:spPr bwMode="auto">
          <a:xfrm>
            <a:off x="152400" y="1524000"/>
            <a:ext cx="27270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Making more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 plants is easy!</a:t>
            </a:r>
          </a:p>
        </p:txBody>
      </p:sp>
      <p:pic>
        <p:nvPicPr>
          <p:cNvPr id="490500" name="Picture 4" descr="C:\Documents and Settings\dell\My Documents\ARS\Propagation\images\VanVeen-0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6096000" cy="4572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499" grpId="0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Pot Plant</a:t>
            </a:r>
          </a:p>
        </p:txBody>
      </p:sp>
      <p:sp>
        <p:nvSpPr>
          <p:cNvPr id="1038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38340" name="Picture 4" descr="C:\Documents and Settings\HP_Administrator\My Documents\ARS\ARS-Regional2009-Germany2010\Oregon\images\Driveway-ThreePots-1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417493"/>
            <a:ext cx="35814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Getting them planted is another story!</a:t>
            </a:r>
          </a:p>
        </p:txBody>
      </p:sp>
    </p:spTree>
    <p:extLst>
      <p:ext uri="{BB962C8B-B14F-4D97-AF65-F5344CB8AC3E}">
        <p14:creationId xmlns:p14="http://schemas.microsoft.com/office/powerpoint/2010/main" val="37349228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Pot Plant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39364" name="Picture 4" descr="C:\Documents and Settings\HP_Administrator\My Documents\ARS\ARS-Regional2009-Germany2010\Oregon\images\DrivewayPots-1285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417493"/>
            <a:ext cx="35814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Getting them planted is another story!</a:t>
            </a:r>
          </a:p>
        </p:txBody>
      </p:sp>
    </p:spTree>
    <p:extLst>
      <p:ext uri="{BB962C8B-B14F-4D97-AF65-F5344CB8AC3E}">
        <p14:creationId xmlns:p14="http://schemas.microsoft.com/office/powerpoint/2010/main" val="352938724"/>
      </p:ext>
    </p:extLst>
  </p:cSld>
  <p:clrMapOvr>
    <a:masterClrMapping/>
  </p:clrMapOvr>
  <p:transition spd="slow">
    <p:wipe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6E03"/>
                  </a:outerShdw>
                </a:effectLst>
              </a:rPr>
              <a:t>Azaleas and Rhodos - End</a:t>
            </a:r>
          </a:p>
        </p:txBody>
      </p:sp>
      <p:pic>
        <p:nvPicPr>
          <p:cNvPr id="113667" name="Picture 3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7" name="Text Box 5"/>
          <p:cNvSpPr txBox="1">
            <a:spLocks noChangeArrowheads="1"/>
          </p:cNvSpPr>
          <p:nvPr/>
        </p:nvSpPr>
        <p:spPr bwMode="auto">
          <a:xfrm>
            <a:off x="2286000" y="177800"/>
            <a:ext cx="4724400" cy="646331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 dirty="0">
                <a:latin typeface="Times New Roman" pitchFamily="18" charset="0"/>
              </a:rPr>
              <a:t>For More Information: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7" grpId="0" animBg="1" autoUpdateAnimBg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6E03"/>
                  </a:outerShdw>
                </a:effectLst>
              </a:rPr>
              <a:t>Azaleas and Rhodos - End</a:t>
            </a:r>
          </a:p>
        </p:txBody>
      </p:sp>
      <p:pic>
        <p:nvPicPr>
          <p:cNvPr id="114691" name="Picture 9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1323727" y="1219200"/>
            <a:ext cx="6742230" cy="5139869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latin typeface="Times New Roman" pitchFamily="18" charset="0"/>
              </a:rPr>
              <a:t>American Rhododendron Society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www.rhododendron.org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latin typeface="Times New Roman" pitchFamily="18" charset="0"/>
              </a:rPr>
              <a:t>Azalea Society of America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www.azaleas.org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latin typeface="Times New Roman" pitchFamily="18" charset="0"/>
              </a:rPr>
              <a:t>Potomac Valley Chapter ARS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www.arspvc.org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Donald W. Hyatt (author)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www.donaldhyatt.com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don@donaldhyatt.com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0" y="177800"/>
            <a:ext cx="4724400" cy="646331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 dirty="0">
                <a:latin typeface="Times New Roman" pitchFamily="18" charset="0"/>
              </a:rPr>
              <a:t>For More Information: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6E03"/>
                  </a:outerShdw>
                </a:effectLst>
              </a:rPr>
              <a:t>Azaleas and Rhodos - End</a:t>
            </a:r>
          </a:p>
        </p:txBody>
      </p:sp>
      <p:pic>
        <p:nvPicPr>
          <p:cNvPr id="114691" name="Picture 9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181600" y="4598573"/>
            <a:ext cx="3313728" cy="1107996"/>
          </a:xfrm>
          <a:prstGeom prst="rect">
            <a:avLst/>
          </a:prstGeom>
          <a:solidFill>
            <a:srgbClr val="002000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 dirty="0">
                <a:latin typeface="Times New Roman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8417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HP_Administrator\My Documents\ARS\ARS-Regional2009-Germany2010\Fall-2011-Spring-2012\spring 2012\ToDo\cuttings\LongCutting-No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18437" name="Picture 7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66700" y="3124200"/>
            <a:ext cx="4191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Long cuttings will root but those roots usually</a:t>
            </a:r>
          </a:p>
          <a:p>
            <a:r>
              <a:rPr lang="en-US" altLang="en-US" sz="2800" b="0" dirty="0"/>
              <a:t>    form at the end of the cutting. 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396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Rhododendrons and azaleas are shallow rooted plants.</a:t>
            </a:r>
          </a:p>
        </p:txBody>
      </p:sp>
    </p:spTree>
    <p:extLst>
      <p:ext uri="{BB962C8B-B14F-4D97-AF65-F5344CB8AC3E}">
        <p14:creationId xmlns:p14="http://schemas.microsoft.com/office/powerpoint/2010/main" val="1570360499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19460" name="Picture 6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Documents and Settings\HP_Administrator\My Documents\ARS\ARS-Regional2009-Germany2010\Fall-2011-Spring-2012\spring 2012\ToDo\cuttings\Pot-DeepRoots-Before-2449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396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Rhododendrons and azaleas are shallow rooted plants.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6700" y="3124200"/>
            <a:ext cx="4191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Long cuttings will root but those roots usually</a:t>
            </a:r>
          </a:p>
          <a:p>
            <a:r>
              <a:rPr lang="en-US" altLang="en-US" sz="2800" b="0" dirty="0"/>
              <a:t>    form at the end of the cutting. </a:t>
            </a:r>
          </a:p>
          <a:p>
            <a:r>
              <a:rPr lang="en-US" altLang="en-US" sz="2800" b="0" dirty="0"/>
              <a:t>    It is easy to set the plant too deeply in the soil and that will cause problems.</a:t>
            </a:r>
          </a:p>
        </p:txBody>
      </p:sp>
    </p:spTree>
    <p:extLst>
      <p:ext uri="{BB962C8B-B14F-4D97-AF65-F5344CB8AC3E}">
        <p14:creationId xmlns:p14="http://schemas.microsoft.com/office/powerpoint/2010/main" val="2961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0485" name="Picture 5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:\Documents and Settings\HP_Administrator\My Documents\ARS\ARS-Regional2009-Germany2010\Fall-2011-Spring-2012\spring 2012\ToDo\cuttings\Pot-DeepRoots-Before-2449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C:\Documents and Settings\HP_Administrator\My Documents\ARS\ARS-Regional2009-Germany2010\Fall-2011-Spring-2012\spring 2012\ToDo\cuttings\Pot-DeepRoots-Transparent-2449-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396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Rhododendrons and azaleas are shallow rooted plants.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66700" y="3124200"/>
            <a:ext cx="4191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Long cuttings will root but those roots usually</a:t>
            </a:r>
          </a:p>
          <a:p>
            <a:r>
              <a:rPr lang="en-US" altLang="en-US" sz="2800" b="0" dirty="0"/>
              <a:t>    form at the end of the cutting. </a:t>
            </a:r>
          </a:p>
          <a:p>
            <a:r>
              <a:rPr lang="en-US" altLang="en-US" sz="2800" b="0" dirty="0"/>
              <a:t>    It is easy to set the plant too deeply in the soil and that will cause problems.</a:t>
            </a:r>
          </a:p>
        </p:txBody>
      </p:sp>
    </p:spTree>
    <p:extLst>
      <p:ext uri="{BB962C8B-B14F-4D97-AF65-F5344CB8AC3E}">
        <p14:creationId xmlns:p14="http://schemas.microsoft.com/office/powerpoint/2010/main" val="29019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0485" name="Picture 5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:\Documents and Settings\HP_Administrator\My Documents\ARS\ARS-Regional2009-Germany2010\Fall-2011-Spring-2012\spring 2012\ToDo\cuttings\Pot-DeepRoots-Before-2449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C:\Documents and Settings\HP_Administrator\My Documents\ARS\ARS-Regional2009-Germany2010\Fall-2011-Spring-2012\spring 2012\ToDo\cuttings\Pot-DeepRoots-Transparent-2449-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615857"/>
            <a:ext cx="42973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Some herbaceous plants like tomatoes enjoy being planted deeply since new roots form all along the stem.  That can make a bushy, stronger plant.  </a:t>
            </a:r>
          </a:p>
          <a:p>
            <a:r>
              <a:rPr lang="en-US" altLang="en-US" sz="2800" b="0" dirty="0"/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088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0485" name="Picture 5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:\Documents and Settings\HP_Administrator\My Documents\ARS\ARS-Regional2009-Germany2010\Fall-2011-Spring-2012\spring 2012\ToDo\cuttings\Pot-DeepRoots-Before-2449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C:\Documents and Settings\HP_Administrator\My Documents\ARS\ARS-Regional2009-Germany2010\Fall-2011-Spring-2012\spring 2012\ToDo\cuttings\Pot-DeepRoots-Transparent-2449-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615857"/>
            <a:ext cx="42973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Some herbaceous plants like tomatoes enjoy being planted deeply since new roots form all along the stem.  That can make a bushy, stronger plant.  </a:t>
            </a:r>
          </a:p>
          <a:p>
            <a:r>
              <a:rPr lang="en-US" altLang="en-US" sz="2800" b="0" dirty="0"/>
              <a:t>    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4306431"/>
            <a:ext cx="42973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Woody plants like azaleas and rhododendrons do not and their root systems tend to smother and die if planted too deeply.</a:t>
            </a:r>
          </a:p>
        </p:txBody>
      </p:sp>
    </p:spTree>
    <p:extLst>
      <p:ext uri="{BB962C8B-B14F-4D97-AF65-F5344CB8AC3E}">
        <p14:creationId xmlns:p14="http://schemas.microsoft.com/office/powerpoint/2010/main" val="29256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Propagation</a:t>
            </a:r>
          </a:p>
        </p:txBody>
      </p:sp>
      <p:pic>
        <p:nvPicPr>
          <p:cNvPr id="14339" name="Picture 3" descr="E:\MyPictures-Back\A-Landscape\Scaled\B012-Home2005-backy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132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Short </a:t>
            </a:r>
            <a:b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</a:br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Cuttings?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0485" name="Picture 5" descr="C:\Documents and Settings\HP_Administrator\My Documents\ARS\ARS-Regional2009-Germany2010\Fall-2011-Spring-2012\spring 2012\ToDo\cuttings\LongCutting-Roots-Trim-244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C:\Documents and Settings\HP_Administrator\My Documents\ARS\ARS-Regional2009-Germany2010\Fall-2011-Spring-2012\spring 2012\ToDo\cuttings\Pot-DeepRoots-Before-2449-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C:\Documents and Settings\HP_Administrator\My Documents\ARS\ARS-Regional2009-Germany2010\Fall-2011-Spring-2012\spring 2012\ToDo\cuttings\Pot-DeepRoots-Transparent-2449-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615857"/>
            <a:ext cx="42973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Some herbaceous plants like tomatoes enjoy being planted deeply since new roots form all along the stem.  That can make a bushy, stronger plant.  </a:t>
            </a:r>
          </a:p>
          <a:p>
            <a:r>
              <a:rPr lang="en-US" altLang="en-US" sz="2800" b="0" dirty="0"/>
              <a:t>    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4306431"/>
            <a:ext cx="42973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Woody plants like azaleas and rhododendrons do not and their root systems tend to smother and die if planted too deeply.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78" y="0"/>
            <a:ext cx="454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76200" y="1476375"/>
            <a:ext cx="25923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1. Soak cuttings in dilute (5%)</a:t>
            </a:r>
          </a:p>
          <a:p>
            <a:r>
              <a:rPr lang="en-US" altLang="en-US" sz="2800" b="0" dirty="0"/>
              <a:t>    Clorox water</a:t>
            </a:r>
          </a:p>
          <a:p>
            <a:r>
              <a:rPr lang="en-US" altLang="en-US" sz="2800" b="0" dirty="0"/>
              <a:t>    for 5 minutes.</a:t>
            </a:r>
          </a:p>
        </p:txBody>
      </p:sp>
      <p:pic>
        <p:nvPicPr>
          <p:cNvPr id="23556" name="Picture 5" descr="C:\Documents and Settings\Donald Hyatt\My Documents\Nursery\CharlotteTalk-images\Cuttings-07-clorox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8" name="Text Box 12"/>
          <p:cNvSpPr txBox="1">
            <a:spLocks noChangeArrowheads="1"/>
          </p:cNvSpPr>
          <p:nvPr/>
        </p:nvSpPr>
        <p:spPr bwMode="auto">
          <a:xfrm>
            <a:off x="1100138" y="914400"/>
            <a:ext cx="7021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i="1" dirty="0">
                <a:solidFill>
                  <a:srgbClr val="CCFF99"/>
                </a:solidFill>
              </a:rPr>
              <a:t>Avoiding potential insect and disease problems</a:t>
            </a:r>
          </a:p>
        </p:txBody>
      </p:sp>
      <p:sp>
        <p:nvSpPr>
          <p:cNvPr id="423949" name="Oval 13"/>
          <p:cNvSpPr>
            <a:spLocks noChangeArrowheads="1"/>
          </p:cNvSpPr>
          <p:nvPr/>
        </p:nvSpPr>
        <p:spPr bwMode="auto">
          <a:xfrm>
            <a:off x="3352800" y="4419600"/>
            <a:ext cx="19050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</a:rPr>
              <a:t>This step is 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271829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autoUpdateAnimBg="0"/>
      <p:bldP spid="423948" grpId="0" autoUpdateAnimBg="0"/>
      <p:bldP spid="42394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6200" y="1476375"/>
            <a:ext cx="25923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1. Soak cuttings in dilute (5%)</a:t>
            </a:r>
          </a:p>
          <a:p>
            <a:r>
              <a:rPr lang="en-US" altLang="en-US" sz="2800" b="0" dirty="0"/>
              <a:t>    Clorox water</a:t>
            </a:r>
          </a:p>
          <a:p>
            <a:r>
              <a:rPr lang="en-US" altLang="en-US" sz="2800" b="0" dirty="0"/>
              <a:t>    for 5 minutes.</a:t>
            </a:r>
          </a:p>
        </p:txBody>
      </p:sp>
      <p:sp>
        <p:nvSpPr>
          <p:cNvPr id="424971" name="Text Box 11"/>
          <p:cNvSpPr txBox="1">
            <a:spLocks noChangeArrowheads="1"/>
          </p:cNvSpPr>
          <p:nvPr/>
        </p:nvSpPr>
        <p:spPr bwMode="auto">
          <a:xfrm>
            <a:off x="76200" y="3367088"/>
            <a:ext cx="25923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Rinse well in</a:t>
            </a:r>
          </a:p>
          <a:p>
            <a:r>
              <a:rPr lang="en-US" altLang="en-US" sz="2800" b="0" dirty="0"/>
              <a:t>     clean water.</a:t>
            </a:r>
          </a:p>
        </p:txBody>
      </p:sp>
      <p:pic>
        <p:nvPicPr>
          <p:cNvPr id="24581" name="Picture 12" descr="C:\Documents and Settings\dell\My Documents\ARS\Propagation\images\Water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1100138" y="914400"/>
            <a:ext cx="7021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i="1" dirty="0">
                <a:solidFill>
                  <a:srgbClr val="CCFF99"/>
                </a:solidFill>
              </a:rPr>
              <a:t>Avoiding potential insect and disease problems</a:t>
            </a:r>
          </a:p>
        </p:txBody>
      </p:sp>
      <p:pic>
        <p:nvPicPr>
          <p:cNvPr id="24583" name="Picture 14" descr="C:\Documents and Settings\HP_Administrator\My Documents\ARS\ARS-Regional2009-Germany2010\Fall-2011-Spring-2012\spring 2012\images\Cutting-Wash-2222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9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7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Rooting Hormone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25988" name="Text Box 4"/>
          <p:cNvSpPr txBox="1">
            <a:spLocks noChangeArrowheads="1"/>
          </p:cNvSpPr>
          <p:nvPr/>
        </p:nvSpPr>
        <p:spPr bwMode="auto">
          <a:xfrm>
            <a:off x="76200" y="1600200"/>
            <a:ext cx="3048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If using a liquid</a:t>
            </a:r>
          </a:p>
          <a:p>
            <a:r>
              <a:rPr lang="en-US" altLang="en-US" sz="2800" b="0" dirty="0"/>
              <a:t>    hormone like </a:t>
            </a:r>
          </a:p>
          <a:p>
            <a:r>
              <a:rPr lang="en-US" altLang="en-US" sz="2800" b="0" dirty="0"/>
              <a:t>    Dip ‘n Grow, use a weak solution at a 10 to 1 ratio. </a:t>
            </a:r>
          </a:p>
        </p:txBody>
      </p:sp>
      <p:pic>
        <p:nvPicPr>
          <p:cNvPr id="425996" name="Picture 12" descr="C:\Documents and Settings\Donald Hyatt\My Documents\Nursery\CharlotteTalk-images\Cuttings-08-Dip-n-Grow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4305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4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Rooting Hormone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6627" name="Picture 15" descr="C:\Documents and Settings\HP_Administrator\My Documents\ARS\ARS-Regional2009-Germany2010\Fall-2011-Spring-2012\spring 2012\images\Cutting-Dip-1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44638"/>
            <a:ext cx="586740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3124200" y="5195888"/>
            <a:ext cx="34305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i="1" dirty="0" err="1">
                <a:solidFill>
                  <a:schemeClr val="bg1"/>
                </a:solidFill>
              </a:rPr>
              <a:t>Rootone</a:t>
            </a:r>
            <a:r>
              <a:rPr lang="en-US" altLang="en-US" sz="2800" i="1" dirty="0">
                <a:solidFill>
                  <a:schemeClr val="bg1"/>
                </a:solidFill>
              </a:rPr>
              <a:t> works, too!</a:t>
            </a:r>
          </a:p>
        </p:txBody>
      </p:sp>
      <p:pic>
        <p:nvPicPr>
          <p:cNvPr id="427017" name="Picture 9" descr="C:\Documents and Settings\dell\My Documents\ARS\Propagation\images\Grafting\Rootone-8776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524000"/>
            <a:ext cx="2341562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8" name="Text Box 10"/>
          <p:cNvSpPr txBox="1">
            <a:spLocks noChangeArrowheads="1"/>
          </p:cNvSpPr>
          <p:nvPr/>
        </p:nvSpPr>
        <p:spPr bwMode="auto">
          <a:xfrm>
            <a:off x="76200" y="3838575"/>
            <a:ext cx="3048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2. Dip the cutting base in hormone </a:t>
            </a:r>
          </a:p>
          <a:p>
            <a:r>
              <a:rPr lang="en-US" altLang="en-US" sz="2800" b="0"/>
              <a:t>    for about 3 to 5 seconds.</a:t>
            </a:r>
          </a:p>
        </p:txBody>
      </p:sp>
      <p:sp>
        <p:nvSpPr>
          <p:cNvPr id="26631" name="Text Box 13"/>
          <p:cNvSpPr txBox="1">
            <a:spLocks noChangeArrowheads="1"/>
          </p:cNvSpPr>
          <p:nvPr/>
        </p:nvSpPr>
        <p:spPr bwMode="auto">
          <a:xfrm>
            <a:off x="76200" y="1600200"/>
            <a:ext cx="3048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If using a liquid</a:t>
            </a:r>
          </a:p>
          <a:p>
            <a:r>
              <a:rPr lang="en-US" altLang="en-US" sz="2800" b="0" dirty="0"/>
              <a:t>    hormone like </a:t>
            </a:r>
          </a:p>
          <a:p>
            <a:r>
              <a:rPr lang="en-US" altLang="en-US" sz="2800" b="0" dirty="0"/>
              <a:t>    Dip ‘n Grow, use a weak solution at a 10 to 1 ratio. </a:t>
            </a:r>
          </a:p>
        </p:txBody>
      </p:sp>
    </p:spTree>
    <p:extLst>
      <p:ext uri="{BB962C8B-B14F-4D97-AF65-F5344CB8AC3E}">
        <p14:creationId xmlns:p14="http://schemas.microsoft.com/office/powerpoint/2010/main" val="40997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7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 autoUpdateAnimBg="0"/>
      <p:bldP spid="42701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</a:p>
        </p:txBody>
      </p:sp>
      <p:sp>
        <p:nvSpPr>
          <p:cNvPr id="374787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746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 rooting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medium.</a:t>
            </a:r>
          </a:p>
        </p:txBody>
      </p:sp>
      <p:pic>
        <p:nvPicPr>
          <p:cNvPr id="374790" name="Picture 6" descr="C:\Documents and Settings\dell\My Documents\ARS\Propagation\images\AzaleaCuttings-pot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01282" y="3429000"/>
            <a:ext cx="3029996" cy="2677656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It is a good idea 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wet the medium 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advance and let it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drain overnight.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It should be damp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but not too wet.</a:t>
            </a:r>
          </a:p>
        </p:txBody>
      </p:sp>
    </p:spTree>
    <p:extLst>
      <p:ext uri="{BB962C8B-B14F-4D97-AF65-F5344CB8AC3E}">
        <p14:creationId xmlns:p14="http://schemas.microsoft.com/office/powerpoint/2010/main" val="2791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autoUpdateAnimBg="0"/>
      <p:bldP spid="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6384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 rooting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medium.</a:t>
            </a: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>
            <a:off x="304800" y="3048000"/>
            <a:ext cx="26590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Enclose pots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plastic bags.</a:t>
            </a:r>
          </a:p>
        </p:txBody>
      </p:sp>
      <p:pic>
        <p:nvPicPr>
          <p:cNvPr id="44037" name="Picture 6" descr="C:\Documents and Settings\dell\My Documents\ARS\Propagation\images\AzaleaCuttings-pot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4183" name="Picture 7" descr="C:\Documents and Settings\dell\My Documents\ARS\Propagation\images\Azalea-Cuttings-p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8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</a:p>
        </p:txBody>
      </p:sp>
      <p:sp>
        <p:nvSpPr>
          <p:cNvPr id="45059" name="Text Box 1027"/>
          <p:cNvSpPr txBox="1">
            <a:spLocks noChangeArrowheads="1"/>
          </p:cNvSpPr>
          <p:nvPr/>
        </p:nvSpPr>
        <p:spPr bwMode="auto">
          <a:xfrm>
            <a:off x="304800" y="1571625"/>
            <a:ext cx="26384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Insert cuttings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 rooting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medium.</a:t>
            </a:r>
          </a:p>
        </p:txBody>
      </p:sp>
      <p:sp>
        <p:nvSpPr>
          <p:cNvPr id="45060" name="Text Box 1028"/>
          <p:cNvSpPr txBox="1">
            <a:spLocks noChangeArrowheads="1"/>
          </p:cNvSpPr>
          <p:nvPr/>
        </p:nvSpPr>
        <p:spPr bwMode="auto">
          <a:xfrm>
            <a:off x="304800" y="3048000"/>
            <a:ext cx="26590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Enclose pots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plastic bags.</a:t>
            </a:r>
          </a:p>
        </p:txBody>
      </p:sp>
      <p:sp>
        <p:nvSpPr>
          <p:cNvPr id="435205" name="Text Box 1029"/>
          <p:cNvSpPr txBox="1">
            <a:spLocks noChangeArrowheads="1"/>
          </p:cNvSpPr>
          <p:nvPr/>
        </p:nvSpPr>
        <p:spPr bwMode="auto">
          <a:xfrm>
            <a:off x="315913" y="4038600"/>
            <a:ext cx="243688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Keep under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fluorescent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lights while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cuttings root.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</a:t>
            </a:r>
          </a:p>
        </p:txBody>
      </p:sp>
      <p:pic>
        <p:nvPicPr>
          <p:cNvPr id="45062" name="Picture 1030" descr="C:\Documents and Settings\dell\My Documents\ARS\Propagation\images\AzaleaCuttings-pot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031" descr="C:\Documents and Settings\dell\My Documents\ARS\Propagation\images\Azalea-Cuttings-p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8" name="Picture 1032" descr="C:\Documents and Settings\Donald Hyatt\My Documents\Nursery\CharlotteTalk-images\Cuttings-12-lights-vignette-1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7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75811" name="Text Box 3"/>
          <p:cNvSpPr txBox="1">
            <a:spLocks noChangeArrowheads="1"/>
          </p:cNvSpPr>
          <p:nvPr/>
        </p:nvSpPr>
        <p:spPr bwMode="auto">
          <a:xfrm>
            <a:off x="152400" y="1295400"/>
            <a:ext cx="27495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Transfer to </a:t>
            </a:r>
          </a:p>
          <a:p>
            <a:r>
              <a:rPr lang="en-US" altLang="en-US" sz="2800" b="0" dirty="0"/>
              <a:t>    individual pots.</a:t>
            </a:r>
          </a:p>
        </p:txBody>
      </p:sp>
      <p:pic>
        <p:nvPicPr>
          <p:cNvPr id="30724" name="Picture 7" descr="C:\Documents and Settings\dell\My Documents\ARS\Propagation\images\AzaleaCuttings-SmallP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2400" y="1295400"/>
            <a:ext cx="27495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Transfer to </a:t>
            </a:r>
          </a:p>
          <a:p>
            <a:r>
              <a:rPr lang="en-US" altLang="en-US" sz="2800" b="0" dirty="0"/>
              <a:t>    individual pots.</a:t>
            </a:r>
          </a:p>
        </p:txBody>
      </p:sp>
      <p:sp>
        <p:nvSpPr>
          <p:cNvPr id="494596" name="Text Box 4"/>
          <p:cNvSpPr txBox="1">
            <a:spLocks noChangeArrowheads="1"/>
          </p:cNvSpPr>
          <p:nvPr/>
        </p:nvSpPr>
        <p:spPr bwMode="auto">
          <a:xfrm>
            <a:off x="152400" y="2133600"/>
            <a:ext cx="295465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Plants may be</a:t>
            </a:r>
          </a:p>
          <a:p>
            <a:r>
              <a:rPr lang="en-US" altLang="en-US" sz="2800" b="0" dirty="0"/>
              <a:t>    kept under lights</a:t>
            </a:r>
          </a:p>
          <a:p>
            <a:r>
              <a:rPr lang="en-US" altLang="en-US" sz="2800" b="0" dirty="0"/>
              <a:t>    or moved to a</a:t>
            </a:r>
          </a:p>
          <a:p>
            <a:r>
              <a:rPr lang="en-US" altLang="en-US" sz="2800" b="0" dirty="0"/>
              <a:t>    cold frame. </a:t>
            </a:r>
          </a:p>
        </p:txBody>
      </p:sp>
      <p:pic>
        <p:nvPicPr>
          <p:cNvPr id="31749" name="Picture 5" descr="C:\Documents and Settings\dell\My Documents\ARS\Propagation\images\AzaleaCuttings-SmallP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7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Propagation by Cuttings</a:t>
            </a:r>
          </a:p>
        </p:txBody>
      </p:sp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4111171" y="3200400"/>
            <a:ext cx="3527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Deciduous Azaleas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latin typeface="Times New Roman" pitchFamily="18" charset="0"/>
              </a:rPr>
              <a:t>Usually Difficult</a:t>
            </a:r>
            <a:endParaRPr lang="en-US" altLang="en-US" sz="4000" i="1" dirty="0">
              <a:latin typeface="Times New Roman" pitchFamily="18" charset="0"/>
            </a:endParaRP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4111171" y="1447800"/>
            <a:ext cx="34274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Evergreen Azaleas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latin typeface="Times New Roman" pitchFamily="18" charset="0"/>
              </a:rPr>
              <a:t>Usually Easy</a:t>
            </a:r>
            <a:endParaRPr lang="en-US" altLang="en-US" sz="4000" i="1" dirty="0">
              <a:latin typeface="Times New Roman" pitchFamily="18" charset="0"/>
            </a:endParaRP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4416693" y="4953000"/>
            <a:ext cx="32998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Rhododendrons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latin typeface="Times New Roman" pitchFamily="18" charset="0"/>
              </a:rPr>
              <a:t>Some are Easy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latin typeface="Times New Roman" pitchFamily="18" charset="0"/>
              </a:rPr>
              <a:t>Some are Difficult</a:t>
            </a:r>
            <a:endParaRPr lang="en-US" altLang="en-US" sz="4000" i="1" dirty="0">
              <a:latin typeface="Times New Roman" pitchFamily="18" charset="0"/>
            </a:endParaRPr>
          </a:p>
        </p:txBody>
      </p:sp>
      <p:pic>
        <p:nvPicPr>
          <p:cNvPr id="363526" name="Picture 6" descr="E:\ARS-Back\EdinburghTalk\A-Hyatt-Pics\AAA-Scaled\B-Break-of-Day-7508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209800" cy="165893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7" name="Picture 7" descr="E:\ARS-Back\Convention2006\A-PlantSale\A-PlantSaleStart\PlantSaleData\Deciduous\Calendulaceum-CarversGap-01-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67050"/>
            <a:ext cx="2209800" cy="16573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8" name="Picture 8" descr="E:\ARS-Back\Convention2006\A-PlantSale\A-PlantSaleStart\PlantSaleData\OtherRhododendrons\Solidarity-01-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29188"/>
            <a:ext cx="2209800" cy="170021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autoUpdateAnimBg="0"/>
      <p:bldP spid="363524" grpId="0" autoUpdateAnimBg="0"/>
      <p:bldP spid="36352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6494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pPr marL="0" indent="0"/>
            <a:r>
              <a:rPr lang="en-US" altLang="en-US" sz="2800" b="0" dirty="0"/>
              <a:t>    pots as cuttings grow.</a:t>
            </a:r>
          </a:p>
        </p:txBody>
      </p:sp>
      <p:pic>
        <p:nvPicPr>
          <p:cNvPr id="37892" name="Picture 17" descr="C:\Documents and Settings\dell\My Documents\ARS\Propagation\images\Azalea-Cutting-100_9302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371600"/>
            <a:ext cx="45878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8" descr="C:\Documents and Settings\HP_Administrator\My Documents\ARS\ARS-Regional2009-Germany2010\Fall-2011-Spring-2012\spring 2012\ToDo\cuttings\Cutting-Reopt-2460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464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18149" name="Text Box 1029"/>
          <p:cNvSpPr txBox="1">
            <a:spLocks noChangeArrowheads="1"/>
          </p:cNvSpPr>
          <p:nvPr/>
        </p:nvSpPr>
        <p:spPr bwMode="auto">
          <a:xfrm>
            <a:off x="228600" y="2362200"/>
            <a:ext cx="34147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Provide more light, </a:t>
            </a:r>
          </a:p>
          <a:p>
            <a:r>
              <a:rPr lang="en-US" altLang="en-US" sz="2800" b="0" dirty="0"/>
              <a:t>    increase fertilizer, </a:t>
            </a:r>
          </a:p>
          <a:p>
            <a:r>
              <a:rPr lang="en-US" altLang="en-US" sz="2800" b="0" dirty="0"/>
              <a:t>    and prune plants to</a:t>
            </a:r>
          </a:p>
          <a:p>
            <a:r>
              <a:rPr lang="en-US" altLang="en-US" sz="2800" b="0" dirty="0"/>
              <a:t>    improve shape. </a:t>
            </a:r>
          </a:p>
        </p:txBody>
      </p:sp>
      <p:pic>
        <p:nvPicPr>
          <p:cNvPr id="38917" name="Picture 1030" descr="C:\Documents and Settings\dell\My Documents\ARS\Propagation\images\Azalea-Cutting-100_9302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371600"/>
            <a:ext cx="45878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68716" y="5599093"/>
            <a:ext cx="2960684" cy="95410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/>
              <a:t>WARNING! </a:t>
            </a:r>
          </a:p>
          <a:p>
            <a:pPr algn="ctr"/>
            <a:r>
              <a:rPr lang="en-US" altLang="en-US" sz="2800" dirty="0"/>
              <a:t>Fertilizer can kill.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6494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pPr marL="0" indent="0"/>
            <a:r>
              <a:rPr lang="en-US" altLang="en-US" sz="2800" b="0" dirty="0"/>
              <a:t>    pots as cuttings grow.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28600" y="4203918"/>
            <a:ext cx="337945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It is better to use </a:t>
            </a:r>
          </a:p>
          <a:p>
            <a:r>
              <a:rPr lang="en-US" altLang="en-US" sz="2800" b="0" dirty="0"/>
              <a:t>    several applications</a:t>
            </a:r>
          </a:p>
          <a:p>
            <a:r>
              <a:rPr lang="en-US" altLang="en-US" sz="2800" b="0" dirty="0"/>
              <a:t>    of dilute fertilizer </a:t>
            </a:r>
          </a:p>
          <a:p>
            <a:r>
              <a:rPr lang="en-US" altLang="en-US" sz="2800" b="0" dirty="0"/>
              <a:t>    than heavy doses. </a:t>
            </a:r>
          </a:p>
        </p:txBody>
      </p:sp>
    </p:spTree>
    <p:extLst>
      <p:ext uri="{BB962C8B-B14F-4D97-AF65-F5344CB8AC3E}">
        <p14:creationId xmlns:p14="http://schemas.microsoft.com/office/powerpoint/2010/main" val="42905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49" grpId="0" autoUpdateAnimBg="0"/>
      <p:bldP spid="6" grpId="0" animBg="1"/>
      <p:bldP spid="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39941" name="Picture 5" descr="C:\Documents and Settings\dell\My Documents\ARS\Propagation\images\ColdFram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28248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Stop fertilizing </a:t>
            </a:r>
          </a:p>
          <a:p>
            <a:pPr marL="0" indent="0"/>
            <a:r>
              <a:rPr lang="en-US" altLang="en-US" sz="2800" b="0" dirty="0"/>
              <a:t>    by midsummer</a:t>
            </a:r>
          </a:p>
          <a:p>
            <a:pPr marL="0" indent="0"/>
            <a:r>
              <a:rPr lang="en-US" altLang="en-US" sz="2800" b="0" dirty="0"/>
              <a:t>    so cuttings will </a:t>
            </a:r>
          </a:p>
          <a:p>
            <a:pPr marL="0" indent="0"/>
            <a:r>
              <a:rPr lang="en-US" altLang="en-US" sz="2800" b="0" dirty="0"/>
              <a:t>    go dormant as</a:t>
            </a:r>
          </a:p>
          <a:p>
            <a:pPr marL="0" indent="0"/>
            <a:r>
              <a:rPr lang="en-US" altLang="en-US" sz="2800" b="0" dirty="0"/>
              <a:t>    autumn arrives.</a:t>
            </a:r>
          </a:p>
        </p:txBody>
      </p:sp>
    </p:spTree>
    <p:extLst>
      <p:ext uri="{BB962C8B-B14F-4D97-AF65-F5344CB8AC3E}">
        <p14:creationId xmlns:p14="http://schemas.microsoft.com/office/powerpoint/2010/main" val="2889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228600" y="3810000"/>
            <a:ext cx="241803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Young plants</a:t>
            </a:r>
          </a:p>
          <a:p>
            <a:r>
              <a:rPr lang="en-US" altLang="en-US" sz="2800" b="0" dirty="0"/>
              <a:t>    usually need</a:t>
            </a:r>
          </a:p>
          <a:p>
            <a:r>
              <a:rPr lang="en-US" altLang="en-US" sz="2800" b="0" dirty="0"/>
              <a:t>    some winter </a:t>
            </a:r>
          </a:p>
          <a:p>
            <a:r>
              <a:rPr lang="en-US" altLang="en-US" sz="2800" b="0" dirty="0"/>
              <a:t>    protection.</a:t>
            </a:r>
          </a:p>
          <a:p>
            <a:r>
              <a:rPr lang="en-US" altLang="en-US" sz="2800" b="0" dirty="0"/>
              <a:t>      </a:t>
            </a:r>
          </a:p>
        </p:txBody>
      </p:sp>
      <p:pic>
        <p:nvPicPr>
          <p:cNvPr id="40965" name="Picture 10" descr="C:\Documents and Settings\dell\My Documents\ARS\Propagation\images\Protection-100_0029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403596" y="5771346"/>
            <a:ext cx="5543505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 include a cool greenhouse, a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frame, or a shady sheltered spot.</a:t>
            </a:r>
            <a:endParaRPr lang="en-US" altLang="en-US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28248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Stop fertilizing </a:t>
            </a:r>
          </a:p>
          <a:p>
            <a:pPr marL="0" indent="0"/>
            <a:r>
              <a:rPr lang="en-US" altLang="en-US" sz="2800" b="0" dirty="0"/>
              <a:t>    by midsummer</a:t>
            </a:r>
          </a:p>
          <a:p>
            <a:pPr marL="0" indent="0"/>
            <a:r>
              <a:rPr lang="en-US" altLang="en-US" sz="2800" b="0" dirty="0"/>
              <a:t>    so cuttings will </a:t>
            </a:r>
          </a:p>
          <a:p>
            <a:pPr marL="0" indent="0"/>
            <a:r>
              <a:rPr lang="en-US" altLang="en-US" sz="2800" b="0" dirty="0"/>
              <a:t>    go dormant as</a:t>
            </a:r>
          </a:p>
          <a:p>
            <a:pPr marL="0" indent="0"/>
            <a:r>
              <a:rPr lang="en-US" altLang="en-US" sz="2800" b="0" dirty="0"/>
              <a:t>    autumn arrives.</a:t>
            </a:r>
          </a:p>
        </p:txBody>
      </p:sp>
    </p:spTree>
    <p:extLst>
      <p:ext uri="{BB962C8B-B14F-4D97-AF65-F5344CB8AC3E}">
        <p14:creationId xmlns:p14="http://schemas.microsoft.com/office/powerpoint/2010/main" val="26065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7" grpId="0" autoUpdateAnimBg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441348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  <p:pic>
        <p:nvPicPr>
          <p:cNvPr id="32773" name="Picture 1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54086" y="5531324"/>
            <a:ext cx="24384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Times New Roman" pitchFamily="18" charset="0"/>
              </a:rPr>
              <a:t>What causes Bark Split?</a:t>
            </a:r>
          </a:p>
        </p:txBody>
      </p:sp>
    </p:spTree>
    <p:extLst>
      <p:ext uri="{BB962C8B-B14F-4D97-AF65-F5344CB8AC3E}">
        <p14:creationId xmlns:p14="http://schemas.microsoft.com/office/powerpoint/2010/main" val="32005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autoUpdateAnimBg="0"/>
      <p:bldP spid="441348" grpId="0" autoUpdateAnimBg="0"/>
      <p:bldP spid="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2773" name="Picture 1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60" name="Freeform 16"/>
          <p:cNvSpPr>
            <a:spLocks/>
          </p:cNvSpPr>
          <p:nvPr/>
        </p:nvSpPr>
        <p:spPr bwMode="auto">
          <a:xfrm>
            <a:off x="5311775" y="2816225"/>
            <a:ext cx="788988" cy="2916238"/>
          </a:xfrm>
          <a:custGeom>
            <a:avLst/>
            <a:gdLst>
              <a:gd name="T0" fmla="*/ 0 w 497"/>
              <a:gd name="T1" fmla="*/ 1837 h 1837"/>
              <a:gd name="T2" fmla="*/ 92 w 497"/>
              <a:gd name="T3" fmla="*/ 1755 h 1837"/>
              <a:gd name="T4" fmla="*/ 366 w 497"/>
              <a:gd name="T5" fmla="*/ 1627 h 1837"/>
              <a:gd name="T6" fmla="*/ 412 w 497"/>
              <a:gd name="T7" fmla="*/ 1554 h 1837"/>
              <a:gd name="T8" fmla="*/ 439 w 497"/>
              <a:gd name="T9" fmla="*/ 512 h 1837"/>
              <a:gd name="T10" fmla="*/ 329 w 497"/>
              <a:gd name="T11" fmla="*/ 45 h 1837"/>
              <a:gd name="T12" fmla="*/ 238 w 497"/>
              <a:gd name="T13" fmla="*/ 0 h 18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7"/>
              <a:gd name="T22" fmla="*/ 0 h 1837"/>
              <a:gd name="T23" fmla="*/ 497 w 497"/>
              <a:gd name="T24" fmla="*/ 1837 h 18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7" h="1837">
                <a:moveTo>
                  <a:pt x="0" y="1837"/>
                </a:moveTo>
                <a:cubicBezTo>
                  <a:pt x="26" y="1799"/>
                  <a:pt x="48" y="1769"/>
                  <a:pt x="92" y="1755"/>
                </a:cubicBezTo>
                <a:cubicBezTo>
                  <a:pt x="165" y="1682"/>
                  <a:pt x="280" y="1684"/>
                  <a:pt x="366" y="1627"/>
                </a:cubicBezTo>
                <a:cubicBezTo>
                  <a:pt x="384" y="1600"/>
                  <a:pt x="402" y="1585"/>
                  <a:pt x="412" y="1554"/>
                </a:cubicBezTo>
                <a:cubicBezTo>
                  <a:pt x="415" y="1309"/>
                  <a:pt x="387" y="829"/>
                  <a:pt x="439" y="512"/>
                </a:cubicBezTo>
                <a:cubicBezTo>
                  <a:pt x="435" y="354"/>
                  <a:pt x="497" y="130"/>
                  <a:pt x="329" y="45"/>
                </a:cubicBezTo>
                <a:cubicBezTo>
                  <a:pt x="305" y="33"/>
                  <a:pt x="265" y="0"/>
                  <a:pt x="238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61" name="Text Box 17"/>
          <p:cNvSpPr txBox="1">
            <a:spLocks noChangeArrowheads="1"/>
          </p:cNvSpPr>
          <p:nvPr/>
        </p:nvSpPr>
        <p:spPr bwMode="auto">
          <a:xfrm>
            <a:off x="4233863" y="3962400"/>
            <a:ext cx="175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Moisture is</a:t>
            </a:r>
          </a:p>
          <a:p>
            <a:pPr algn="ctr"/>
            <a:r>
              <a:rPr lang="en-US" altLang="en-US" sz="2400">
                <a:solidFill>
                  <a:srgbClr val="FF0000"/>
                </a:solidFill>
              </a:rPr>
              <a:t> Pushed Up </a:t>
            </a:r>
          </a:p>
          <a:p>
            <a:pPr algn="ctr"/>
            <a:r>
              <a:rPr lang="en-US" altLang="en-US" sz="2400">
                <a:solidFill>
                  <a:srgbClr val="FF0000"/>
                </a:solidFill>
              </a:rPr>
              <a:t>from Roots</a:t>
            </a:r>
          </a:p>
        </p:txBody>
      </p:sp>
      <p:sp>
        <p:nvSpPr>
          <p:cNvPr id="441362" name="Text Box 18"/>
          <p:cNvSpPr txBox="1">
            <a:spLocks noChangeArrowheads="1"/>
          </p:cNvSpPr>
          <p:nvPr/>
        </p:nvSpPr>
        <p:spPr bwMode="auto">
          <a:xfrm>
            <a:off x="6316663" y="3581400"/>
            <a:ext cx="17065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Plant is still</a:t>
            </a:r>
          </a:p>
          <a:p>
            <a:pPr algn="ctr"/>
            <a:r>
              <a:rPr lang="en-US" altLang="en-US" sz="2400">
                <a:solidFill>
                  <a:srgbClr val="FF0000"/>
                </a:solidFill>
              </a:rPr>
              <a:t>Growing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53200" y="1473200"/>
            <a:ext cx="16764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Warm</a:t>
            </a:r>
          </a:p>
        </p:txBody>
      </p:sp>
    </p:spTree>
    <p:extLst>
      <p:ext uri="{BB962C8B-B14F-4D97-AF65-F5344CB8AC3E}">
        <p14:creationId xmlns:p14="http://schemas.microsoft.com/office/powerpoint/2010/main" val="22210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60" grpId="0" animBg="1"/>
      <p:bldP spid="441361" grpId="0" autoUpdateAnimBg="0"/>
      <p:bldP spid="441362" grpId="0" autoUpdateAnimBg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3797" name="Picture 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Freeform 6"/>
          <p:cNvSpPr>
            <a:spLocks/>
          </p:cNvSpPr>
          <p:nvPr/>
        </p:nvSpPr>
        <p:spPr bwMode="auto">
          <a:xfrm>
            <a:off x="5311775" y="2816225"/>
            <a:ext cx="788988" cy="2916238"/>
          </a:xfrm>
          <a:custGeom>
            <a:avLst/>
            <a:gdLst>
              <a:gd name="T0" fmla="*/ 0 w 497"/>
              <a:gd name="T1" fmla="*/ 1837 h 1837"/>
              <a:gd name="T2" fmla="*/ 92 w 497"/>
              <a:gd name="T3" fmla="*/ 1755 h 1837"/>
              <a:gd name="T4" fmla="*/ 366 w 497"/>
              <a:gd name="T5" fmla="*/ 1627 h 1837"/>
              <a:gd name="T6" fmla="*/ 412 w 497"/>
              <a:gd name="T7" fmla="*/ 1554 h 1837"/>
              <a:gd name="T8" fmla="*/ 439 w 497"/>
              <a:gd name="T9" fmla="*/ 512 h 1837"/>
              <a:gd name="T10" fmla="*/ 329 w 497"/>
              <a:gd name="T11" fmla="*/ 45 h 1837"/>
              <a:gd name="T12" fmla="*/ 238 w 497"/>
              <a:gd name="T13" fmla="*/ 0 h 18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7"/>
              <a:gd name="T22" fmla="*/ 0 h 1837"/>
              <a:gd name="T23" fmla="*/ 497 w 497"/>
              <a:gd name="T24" fmla="*/ 1837 h 18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7" h="1837">
                <a:moveTo>
                  <a:pt x="0" y="1837"/>
                </a:moveTo>
                <a:cubicBezTo>
                  <a:pt x="26" y="1799"/>
                  <a:pt x="48" y="1769"/>
                  <a:pt x="92" y="1755"/>
                </a:cubicBezTo>
                <a:cubicBezTo>
                  <a:pt x="165" y="1682"/>
                  <a:pt x="280" y="1684"/>
                  <a:pt x="366" y="1627"/>
                </a:cubicBezTo>
                <a:cubicBezTo>
                  <a:pt x="384" y="1600"/>
                  <a:pt x="402" y="1585"/>
                  <a:pt x="412" y="1554"/>
                </a:cubicBezTo>
                <a:cubicBezTo>
                  <a:pt x="415" y="1309"/>
                  <a:pt x="387" y="829"/>
                  <a:pt x="439" y="512"/>
                </a:cubicBezTo>
                <a:cubicBezTo>
                  <a:pt x="435" y="354"/>
                  <a:pt x="497" y="130"/>
                  <a:pt x="329" y="45"/>
                </a:cubicBezTo>
                <a:cubicBezTo>
                  <a:pt x="305" y="33"/>
                  <a:pt x="265" y="0"/>
                  <a:pt x="238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6648" name="Oval 8"/>
          <p:cNvSpPr>
            <a:spLocks noChangeArrowheads="1"/>
          </p:cNvSpPr>
          <p:nvPr/>
        </p:nvSpPr>
        <p:spPr bwMode="auto">
          <a:xfrm>
            <a:off x="6553200" y="1447800"/>
            <a:ext cx="1676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Cold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4233863" y="3962400"/>
            <a:ext cx="175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Moisture is</a:t>
            </a:r>
          </a:p>
          <a:p>
            <a:pPr algn="ctr"/>
            <a:r>
              <a:rPr lang="en-US" altLang="en-US" sz="2400">
                <a:solidFill>
                  <a:srgbClr val="FF0000"/>
                </a:solidFill>
              </a:rPr>
              <a:t> Pushed Up </a:t>
            </a:r>
          </a:p>
          <a:p>
            <a:pPr algn="ctr"/>
            <a:r>
              <a:rPr lang="en-US" altLang="en-US" sz="2400">
                <a:solidFill>
                  <a:srgbClr val="FF0000"/>
                </a:solidFill>
              </a:rPr>
              <a:t>from Roots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845481" y="2819400"/>
            <a:ext cx="13220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Freezing</a:t>
            </a:r>
          </a:p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Weather</a:t>
            </a:r>
          </a:p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Arrives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035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8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821" name="Picture 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Documents and Settings\HP_Administrator\My Documents\ARS\ARS-Regional2009-Germany2010\Fall-2011-Spring-2012\spring 2012\images\02-bark-split-01-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191000" y="4054475"/>
            <a:ext cx="1751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Ice Freezes</a:t>
            </a:r>
          </a:p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Under Bark</a:t>
            </a:r>
          </a:p>
        </p:txBody>
      </p:sp>
      <p:sp>
        <p:nvSpPr>
          <p:cNvPr id="34824" name="Freeform 10"/>
          <p:cNvSpPr>
            <a:spLocks/>
          </p:cNvSpPr>
          <p:nvPr/>
        </p:nvSpPr>
        <p:spPr bwMode="auto">
          <a:xfrm>
            <a:off x="5356225" y="4670425"/>
            <a:ext cx="655638" cy="1033463"/>
          </a:xfrm>
          <a:custGeom>
            <a:avLst/>
            <a:gdLst>
              <a:gd name="T0" fmla="*/ 0 w 413"/>
              <a:gd name="T1" fmla="*/ 651 h 651"/>
              <a:gd name="T2" fmla="*/ 100 w 413"/>
              <a:gd name="T3" fmla="*/ 578 h 651"/>
              <a:gd name="T4" fmla="*/ 137 w 413"/>
              <a:gd name="T5" fmla="*/ 541 h 651"/>
              <a:gd name="T6" fmla="*/ 219 w 413"/>
              <a:gd name="T7" fmla="*/ 514 h 651"/>
              <a:gd name="T8" fmla="*/ 274 w 413"/>
              <a:gd name="T9" fmla="*/ 487 h 651"/>
              <a:gd name="T10" fmla="*/ 356 w 413"/>
              <a:gd name="T11" fmla="*/ 441 h 651"/>
              <a:gd name="T12" fmla="*/ 411 w 413"/>
              <a:gd name="T13" fmla="*/ 340 h 651"/>
              <a:gd name="T14" fmla="*/ 393 w 413"/>
              <a:gd name="T15" fmla="*/ 93 h 6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3"/>
              <a:gd name="T25" fmla="*/ 0 h 651"/>
              <a:gd name="T26" fmla="*/ 413 w 413"/>
              <a:gd name="T27" fmla="*/ 651 h 6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3" h="651">
                <a:moveTo>
                  <a:pt x="0" y="651"/>
                </a:moveTo>
                <a:cubicBezTo>
                  <a:pt x="37" y="613"/>
                  <a:pt x="51" y="594"/>
                  <a:pt x="100" y="578"/>
                </a:cubicBezTo>
                <a:cubicBezTo>
                  <a:pt x="113" y="566"/>
                  <a:pt x="121" y="549"/>
                  <a:pt x="137" y="541"/>
                </a:cubicBezTo>
                <a:cubicBezTo>
                  <a:pt x="163" y="528"/>
                  <a:pt x="192" y="523"/>
                  <a:pt x="219" y="514"/>
                </a:cubicBezTo>
                <a:cubicBezTo>
                  <a:pt x="238" y="508"/>
                  <a:pt x="255" y="493"/>
                  <a:pt x="274" y="487"/>
                </a:cubicBezTo>
                <a:cubicBezTo>
                  <a:pt x="305" y="455"/>
                  <a:pt x="309" y="450"/>
                  <a:pt x="356" y="441"/>
                </a:cubicBezTo>
                <a:cubicBezTo>
                  <a:pt x="413" y="413"/>
                  <a:pt x="399" y="400"/>
                  <a:pt x="411" y="340"/>
                </a:cubicBezTo>
                <a:cubicBezTo>
                  <a:pt x="409" y="324"/>
                  <a:pt x="393" y="0"/>
                  <a:pt x="393" y="9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6553200" y="1447800"/>
            <a:ext cx="1676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Cold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845481" y="2819400"/>
            <a:ext cx="13220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Freezing</a:t>
            </a:r>
          </a:p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Weather</a:t>
            </a:r>
          </a:p>
          <a:p>
            <a:pPr algn="ctr"/>
            <a:r>
              <a:rPr lang="en-US" altLang="en-US" sz="2400" dirty="0">
                <a:solidFill>
                  <a:srgbClr val="0099FF"/>
                </a:solidFill>
              </a:rPr>
              <a:t>Arrives</a:t>
            </a:r>
          </a:p>
        </p:txBody>
      </p:sp>
    </p:spTree>
    <p:extLst>
      <p:ext uri="{BB962C8B-B14F-4D97-AF65-F5344CB8AC3E}">
        <p14:creationId xmlns:p14="http://schemas.microsoft.com/office/powerpoint/2010/main" val="10880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5845" name="Picture 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C:\Documents and Settings\HP_Administrator\My Documents\ARS\ARS-Regional2009-Germany2010\Fall-2011-Spring-2012\spring 2012\images\02-bark-split-01-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C:\Documents and Settings\HP_Administrator\My Documents\ARS\ARS-Regional2009-Germany2010\Fall-2011-Spring-2012\spring 2012\images\03-bark-split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Freeform 9"/>
          <p:cNvSpPr>
            <a:spLocks/>
          </p:cNvSpPr>
          <p:nvPr/>
        </p:nvSpPr>
        <p:spPr bwMode="auto">
          <a:xfrm>
            <a:off x="5356225" y="4670425"/>
            <a:ext cx="655638" cy="1033463"/>
          </a:xfrm>
          <a:custGeom>
            <a:avLst/>
            <a:gdLst>
              <a:gd name="T0" fmla="*/ 0 w 413"/>
              <a:gd name="T1" fmla="*/ 651 h 651"/>
              <a:gd name="T2" fmla="*/ 100 w 413"/>
              <a:gd name="T3" fmla="*/ 578 h 651"/>
              <a:gd name="T4" fmla="*/ 137 w 413"/>
              <a:gd name="T5" fmla="*/ 541 h 651"/>
              <a:gd name="T6" fmla="*/ 219 w 413"/>
              <a:gd name="T7" fmla="*/ 514 h 651"/>
              <a:gd name="T8" fmla="*/ 274 w 413"/>
              <a:gd name="T9" fmla="*/ 487 h 651"/>
              <a:gd name="T10" fmla="*/ 356 w 413"/>
              <a:gd name="T11" fmla="*/ 441 h 651"/>
              <a:gd name="T12" fmla="*/ 411 w 413"/>
              <a:gd name="T13" fmla="*/ 340 h 651"/>
              <a:gd name="T14" fmla="*/ 393 w 413"/>
              <a:gd name="T15" fmla="*/ 93 h 6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3"/>
              <a:gd name="T25" fmla="*/ 0 h 651"/>
              <a:gd name="T26" fmla="*/ 413 w 413"/>
              <a:gd name="T27" fmla="*/ 651 h 6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3" h="651">
                <a:moveTo>
                  <a:pt x="0" y="651"/>
                </a:moveTo>
                <a:cubicBezTo>
                  <a:pt x="37" y="613"/>
                  <a:pt x="51" y="594"/>
                  <a:pt x="100" y="578"/>
                </a:cubicBezTo>
                <a:cubicBezTo>
                  <a:pt x="113" y="566"/>
                  <a:pt x="121" y="549"/>
                  <a:pt x="137" y="541"/>
                </a:cubicBezTo>
                <a:cubicBezTo>
                  <a:pt x="163" y="528"/>
                  <a:pt x="192" y="523"/>
                  <a:pt x="219" y="514"/>
                </a:cubicBezTo>
                <a:cubicBezTo>
                  <a:pt x="238" y="508"/>
                  <a:pt x="255" y="493"/>
                  <a:pt x="274" y="487"/>
                </a:cubicBezTo>
                <a:cubicBezTo>
                  <a:pt x="305" y="455"/>
                  <a:pt x="309" y="450"/>
                  <a:pt x="356" y="441"/>
                </a:cubicBezTo>
                <a:cubicBezTo>
                  <a:pt x="413" y="413"/>
                  <a:pt x="399" y="400"/>
                  <a:pt x="411" y="340"/>
                </a:cubicBezTo>
                <a:cubicBezTo>
                  <a:pt x="409" y="324"/>
                  <a:pt x="393" y="0"/>
                  <a:pt x="393" y="9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6477000" y="3536950"/>
            <a:ext cx="17002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0099FF"/>
                </a:solidFill>
              </a:rPr>
              <a:t>Ice Melts</a:t>
            </a:r>
          </a:p>
          <a:p>
            <a:pPr algn="ctr"/>
            <a:r>
              <a:rPr lang="en-US" altLang="en-US" sz="2400">
                <a:solidFill>
                  <a:srgbClr val="0099FF"/>
                </a:solidFill>
              </a:rPr>
              <a:t>But Bark</a:t>
            </a:r>
          </a:p>
          <a:p>
            <a:pPr algn="ctr"/>
            <a:r>
              <a:rPr lang="en-US" altLang="en-US" sz="2400">
                <a:solidFill>
                  <a:srgbClr val="0099FF"/>
                </a:solidFill>
              </a:rPr>
              <a:t>is Damaged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569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do cuttings need protection?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6869" name="Picture 5" descr="C:\Documents and Settings\HP_Administrator\My Documents\ARS\ARS-Regional2009-Germany2010\Fall-2011-Spring-2012\spring 2012\images\01-bark-spli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:\Documents and Settings\HP_Administrator\My Documents\ARS\ARS-Regional2009-Germany2010\Fall-2011-Spring-2012\spring 2012\images\02-bark-split-01-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295400"/>
            <a:ext cx="43291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 descr="C:\Documents and Settings\HP_Administrator\My Documents\ARS\ARS-Regional2009-Germany2010\Fall-2011-Spring-2012\spring 2012\images\04-bark-split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3291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6705600" y="3733800"/>
            <a:ext cx="1463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0099FF"/>
                </a:solidFill>
              </a:rPr>
              <a:t>Cutting is</a:t>
            </a:r>
          </a:p>
          <a:p>
            <a:pPr algn="ctr"/>
            <a:r>
              <a:rPr lang="en-US" altLang="en-US" sz="2400">
                <a:solidFill>
                  <a:srgbClr val="0099FF"/>
                </a:solidFill>
              </a:rPr>
              <a:t>Girdled</a:t>
            </a:r>
          </a:p>
          <a:p>
            <a:pPr algn="ctr"/>
            <a:r>
              <a:rPr lang="en-US" altLang="en-US" sz="2400">
                <a:solidFill>
                  <a:srgbClr val="0099FF"/>
                </a:solidFill>
              </a:rPr>
              <a:t>and Dies 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35525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1. Cuttings and young</a:t>
            </a:r>
          </a:p>
          <a:p>
            <a:pPr marL="0" indent="0"/>
            <a:r>
              <a:rPr lang="en-US" altLang="en-US" sz="2800" b="0" dirty="0"/>
              <a:t>    plants that spend the</a:t>
            </a:r>
          </a:p>
          <a:p>
            <a:pPr marL="0" indent="0"/>
            <a:r>
              <a:rPr lang="en-US" altLang="en-US" sz="2800" b="0" dirty="0"/>
              <a:t>    winter outside will</a:t>
            </a:r>
          </a:p>
          <a:p>
            <a:pPr marL="0" indent="0"/>
            <a:r>
              <a:rPr lang="en-US" altLang="en-US" sz="2800" b="0" dirty="0"/>
              <a:t>    need protection from</a:t>
            </a:r>
          </a:p>
          <a:p>
            <a:pPr marL="0" indent="0"/>
            <a:r>
              <a:rPr lang="en-US" altLang="en-US" sz="2800" b="0" dirty="0"/>
              <a:t>    harsh winter cold.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600" y="3696831"/>
            <a:ext cx="368241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If they have not gone </a:t>
            </a:r>
          </a:p>
          <a:p>
            <a:r>
              <a:rPr lang="en-US" altLang="en-US" sz="2800" b="0" dirty="0"/>
              <a:t>    dormant before frost</a:t>
            </a:r>
          </a:p>
          <a:p>
            <a:r>
              <a:rPr lang="en-US" altLang="en-US" sz="2800" b="0" dirty="0"/>
              <a:t>    arrives, they will be</a:t>
            </a:r>
          </a:p>
          <a:p>
            <a:r>
              <a:rPr lang="en-US" altLang="en-US" sz="2800" b="0" dirty="0"/>
              <a:t>    prone to </a:t>
            </a:r>
            <a:r>
              <a:rPr lang="en-US" altLang="en-US" sz="2800" i="1" dirty="0"/>
              <a:t>bark split.</a:t>
            </a:r>
            <a:r>
              <a:rPr lang="en-US" altLang="en-US" sz="2800" b="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38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69987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solidFill>
                  <a:srgbClr val="CCFF99"/>
                </a:solidFill>
                <a:effectLst/>
                <a:latin typeface="Times New Roman" pitchFamily="18" charset="0"/>
              </a:rPr>
              <a:t>Evergreen Azalea Cuttings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34819" name="Picture 3" descr="C:\Documents and Settings\dell\My Documents\ASA\ASA-Auction\HelenFox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1755775"/>
            <a:ext cx="588803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457200" y="2209800"/>
            <a:ext cx="262731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Timing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Selection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Preparation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Sterilization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Hormone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Rooting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Growing</a:t>
            </a:r>
            <a:endParaRPr lang="en-US" altLang="en-US" sz="4000" b="0" dirty="0">
              <a:latin typeface="Times New Roman" pitchFamily="18" charset="0"/>
            </a:endParaRPr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304800" y="1447800"/>
            <a:ext cx="3130550" cy="6413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CCFF99"/>
                </a:solidFill>
                <a:latin typeface="Times New Roman" pitchFamily="18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6566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6" grpId="0" autoUpdateAnimBg="0"/>
      <p:bldP spid="37171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47206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Winter Problems!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3" descr="C:\Documents and Settings\Donald Hyatt\My Documents\ARS\EdinburghTalk\A-Hyatt-Pics\AAA-Scaled\B-Snow-0019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3" y="1295400"/>
            <a:ext cx="619616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57629" y="1487031"/>
            <a:ext cx="278153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Even large plants </a:t>
            </a:r>
          </a:p>
          <a:p>
            <a:r>
              <a:rPr lang="en-US" altLang="en-US" sz="2800" b="0" dirty="0"/>
              <a:t>and trees can be</a:t>
            </a:r>
          </a:p>
          <a:p>
            <a:r>
              <a:rPr lang="en-US" altLang="en-US" sz="2800" b="0" dirty="0"/>
              <a:t>susceptible to </a:t>
            </a:r>
          </a:p>
          <a:p>
            <a:r>
              <a:rPr lang="en-US" altLang="en-US" sz="2800" b="0" dirty="0"/>
              <a:t>bark split if they </a:t>
            </a:r>
          </a:p>
          <a:p>
            <a:r>
              <a:rPr lang="en-US" altLang="en-US" sz="2800" b="0" dirty="0"/>
              <a:t>are not dormant </a:t>
            </a:r>
          </a:p>
          <a:p>
            <a:r>
              <a:rPr lang="en-US" altLang="en-US" sz="2800" b="0" dirty="0"/>
              <a:t>and there is a late </a:t>
            </a:r>
          </a:p>
          <a:p>
            <a:r>
              <a:rPr lang="en-US" altLang="en-US" sz="2800" b="0" dirty="0"/>
              <a:t>spring freeze or </a:t>
            </a:r>
          </a:p>
          <a:p>
            <a:r>
              <a:rPr lang="en-US" altLang="en-US" sz="2800" b="0" dirty="0"/>
              <a:t>an early fall frost.</a:t>
            </a:r>
          </a:p>
          <a:p>
            <a:r>
              <a:rPr lang="en-US" altLang="en-US" sz="2800" b="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145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Documents and Settings\Donald Hyatt\My Documents\ARS\EdinburghTalk\A-Hyatt-Pics\AAA-Scaled\C-BarkSplit-919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33" y="1277256"/>
            <a:ext cx="6220350" cy="46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57629" y="1487031"/>
            <a:ext cx="278153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The damage may</a:t>
            </a:r>
          </a:p>
          <a:p>
            <a:r>
              <a:rPr lang="en-US" altLang="en-US" sz="2800" b="0" dirty="0"/>
              <a:t>not show up until </a:t>
            </a:r>
          </a:p>
          <a:p>
            <a:r>
              <a:rPr lang="en-US" altLang="en-US" sz="2800" b="0" dirty="0"/>
              <a:t>summer when a</a:t>
            </a:r>
          </a:p>
          <a:p>
            <a:r>
              <a:rPr lang="en-US" altLang="en-US" sz="2800" b="0" dirty="0"/>
              <a:t>plant that seemed </a:t>
            </a:r>
          </a:p>
          <a:p>
            <a:r>
              <a:rPr lang="en-US" altLang="en-US" sz="2800" b="0" dirty="0"/>
              <a:t>healthy suddenly </a:t>
            </a:r>
          </a:p>
          <a:p>
            <a:r>
              <a:rPr lang="en-US" altLang="en-US" sz="2800" b="0" dirty="0"/>
              <a:t>dies.</a:t>
            </a:r>
          </a:p>
          <a:p>
            <a:r>
              <a:rPr lang="en-US" altLang="en-US" sz="2800" b="0" dirty="0"/>
              <a:t>   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09600" y="5105400"/>
            <a:ext cx="2552237" cy="138499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Check the base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of the plant for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bark split.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61837" y="4343401"/>
            <a:ext cx="2019763" cy="10667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47206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kern="0">
                <a:solidFill>
                  <a:srgbClr val="CCFF99"/>
                </a:solidFill>
                <a:effectLst/>
                <a:latin typeface="Times New Roman" pitchFamily="18" charset="0"/>
              </a:rPr>
              <a:t>Winter Problems!</a:t>
            </a:r>
            <a:endParaRPr lang="en-US" altLang="en-US" b="1" kern="0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41987" name="Picture 11" descr="C:\Documents and Settings\Donald Hyatt\My Documents\ARS\PowerPoint-NativeAzaleas\Powerpoint-Images\Cutting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381000" y="228600"/>
            <a:ext cx="342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rooting some azalea cuttings.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781800" y="1219200"/>
            <a:ext cx="1981200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/>
              <a:t>One Year </a:t>
            </a:r>
          </a:p>
          <a:p>
            <a:pPr algn="ctr"/>
            <a:r>
              <a:rPr lang="en-US" altLang="en-US" sz="3200" dirty="0"/>
              <a:t>Liner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4800" y="2169855"/>
            <a:ext cx="3429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small plant </a:t>
            </a:r>
          </a:p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make a big</a:t>
            </a:r>
          </a:p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 in </a:t>
            </a:r>
          </a:p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landscape</a:t>
            </a:r>
          </a:p>
          <a:p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few years.</a:t>
            </a:r>
          </a:p>
        </p:txBody>
      </p:sp>
    </p:spTree>
    <p:extLst>
      <p:ext uri="{BB962C8B-B14F-4D97-AF65-F5344CB8AC3E}">
        <p14:creationId xmlns:p14="http://schemas.microsoft.com/office/powerpoint/2010/main" val="369610276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8" grpId="0"/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43011" name="Picture 5" descr="C:\Documents and Settings\dell\My Documents\ARS\Propagation\images\Dream-3511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781800" y="1219200"/>
            <a:ext cx="1981200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/>
              <a:t>40 Years </a:t>
            </a:r>
          </a:p>
          <a:p>
            <a:pPr algn="ctr"/>
            <a:r>
              <a:rPr lang="en-US" altLang="en-US" sz="3200" dirty="0"/>
              <a:t>Later</a:t>
            </a:r>
          </a:p>
        </p:txBody>
      </p:sp>
    </p:spTree>
    <p:extLst>
      <p:ext uri="{BB962C8B-B14F-4D97-AF65-F5344CB8AC3E}">
        <p14:creationId xmlns:p14="http://schemas.microsoft.com/office/powerpoint/2010/main" val="12515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C:\Documents and Settings\Donald Hyatt\My Documents\ARS\Convention2006\A-PlantSale\A-PlantSaleStart\PlantSaleData\Deciduous\YellowCloud-01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85900"/>
            <a:ext cx="61722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i="1">
                <a:solidFill>
                  <a:srgbClr val="CCFF99"/>
                </a:solidFill>
                <a:effectLst/>
                <a:latin typeface="Times New Roman" pitchFamily="18" charset="0"/>
              </a:rPr>
              <a:t>Deciduous Azalea Cuttings</a:t>
            </a: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685800" y="2057400"/>
            <a:ext cx="3097213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Timing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Selection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Preparation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Sterilization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Hormone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 dirty="0">
                <a:latin typeface="Times New Roman" pitchFamily="18" charset="0"/>
              </a:rPr>
              <a:t>Rooting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4000" dirty="0">
                <a:latin typeface="Times New Roman" pitchFamily="18" charset="0"/>
              </a:rPr>
              <a:t>Dormancy!</a:t>
            </a: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457200" y="1295400"/>
            <a:ext cx="313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pitchFamily="18" charset="0"/>
              </a:rPr>
              <a:t>Considerations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0" autoUpdateAnimBg="0"/>
      <p:bldP spid="36454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45059" name="Picture 5" descr="C:\Documents and Settings\dell\My Documents\ARS\Propagation\images\FallDormancy-100_4734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51" name="Text Box 7"/>
          <p:cNvSpPr txBox="1">
            <a:spLocks noChangeArrowheads="1"/>
          </p:cNvSpPr>
          <p:nvPr/>
        </p:nvSpPr>
        <p:spPr bwMode="auto">
          <a:xfrm>
            <a:off x="228600" y="1384518"/>
            <a:ext cx="381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Deciduous azaleas drop their leaves in autumn and must go through a winter dormancy period.  </a:t>
            </a:r>
          </a:p>
        </p:txBody>
      </p:sp>
    </p:spTree>
    <p:extLst>
      <p:ext uri="{BB962C8B-B14F-4D97-AF65-F5344CB8AC3E}">
        <p14:creationId xmlns:p14="http://schemas.microsoft.com/office/powerpoint/2010/main" val="21342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492550" name="Picture 6" descr="C:\Documents and Settings\dell\My Documents\ARS\Propagation\images\FallDormancy-100_4732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" y="1384518"/>
            <a:ext cx="381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Deciduous azaleas drop their leaves in autumn and must go through a winter dormancy period.  </a:t>
            </a:r>
          </a:p>
        </p:txBody>
      </p:sp>
    </p:spTree>
    <p:extLst>
      <p:ext uri="{BB962C8B-B14F-4D97-AF65-F5344CB8AC3E}">
        <p14:creationId xmlns:p14="http://schemas.microsoft.com/office/powerpoint/2010/main" val="36683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6" name="Picture 11" descr="C:\Documents and Settings\dell\My Documents\ARS\Propagation\images\FallDormancy-DSC_0028-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" y="1384518"/>
            <a:ext cx="381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Deciduous azaleas drop their leaves in autumn and must go through a winter dormancy period.  </a:t>
            </a:r>
          </a:p>
        </p:txBody>
      </p:sp>
    </p:spTree>
    <p:extLst>
      <p:ext uri="{BB962C8B-B14F-4D97-AF65-F5344CB8AC3E}">
        <p14:creationId xmlns:p14="http://schemas.microsoft.com/office/powerpoint/2010/main" val="34035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92551" name="Text Box 7"/>
          <p:cNvSpPr txBox="1">
            <a:spLocks noChangeArrowheads="1"/>
          </p:cNvSpPr>
          <p:nvPr/>
        </p:nvSpPr>
        <p:spPr bwMode="auto">
          <a:xfrm>
            <a:off x="235857" y="3236893"/>
            <a:ext cx="411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Then they send out new growth in the spring.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71" y="1295400"/>
            <a:ext cx="5029200" cy="50292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" y="1384518"/>
            <a:ext cx="381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/>
            <a:r>
              <a:rPr lang="en-US" altLang="en-US" sz="2800" b="0" dirty="0"/>
              <a:t>Deciduous azaleas drop their leaves in autumn and must go through a winter dormancy period.  </a:t>
            </a:r>
          </a:p>
        </p:txBody>
      </p:sp>
    </p:spTree>
    <p:extLst>
      <p:ext uri="{BB962C8B-B14F-4D97-AF65-F5344CB8AC3E}">
        <p14:creationId xmlns:p14="http://schemas.microsoft.com/office/powerpoint/2010/main" val="18982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59657" y="1372289"/>
            <a:ext cx="42599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Cuttings of deciduous azaleas usually root </a:t>
            </a:r>
          </a:p>
          <a:p>
            <a:r>
              <a:rPr lang="en-US" altLang="en-US" sz="2800" b="0" dirty="0"/>
              <a:t>    easily but dormancy requirements will often get messed up. </a:t>
            </a:r>
          </a:p>
          <a:p>
            <a:r>
              <a:rPr lang="en-US" altLang="en-US" sz="2800" b="0" dirty="0"/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495800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C:\Documents and Settings\dell\My Documents\ARS\Propagation\images\Summer-100_3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304800" y="10668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Usually take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in June or July.</a:t>
            </a:r>
          </a:p>
        </p:txBody>
      </p:sp>
    </p:spTree>
    <p:extLst>
      <p:ext uri="{BB962C8B-B14F-4D97-AF65-F5344CB8AC3E}">
        <p14:creationId xmlns:p14="http://schemas.microsoft.com/office/powerpoint/2010/main" val="77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0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59657" y="1372289"/>
            <a:ext cx="425994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Cuttings of deciduous azaleas usually root </a:t>
            </a:r>
          </a:p>
          <a:p>
            <a:r>
              <a:rPr lang="en-US" altLang="en-US" sz="2800" b="0" dirty="0"/>
              <a:t>    easily but dormancy requirements will often get messed up. </a:t>
            </a:r>
          </a:p>
          <a:p>
            <a:r>
              <a:rPr lang="en-US" altLang="en-US" sz="2800" b="0" dirty="0"/>
              <a:t>    Rooted cuttings can stay in a dormant state for the entire year may never grow. The plants will eventually die if they</a:t>
            </a:r>
          </a:p>
          <a:p>
            <a:r>
              <a:rPr lang="en-US" altLang="en-US" sz="2800" b="0" dirty="0"/>
              <a:t>    do not have any leaves.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495800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dell\My Documents\ARS\Propagation\images\Cuttings-LateSpring-5925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86657" y="1752600"/>
            <a:ext cx="3599543" cy="39703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dirty="0">
                <a:latin typeface="Times New Roman" pitchFamily="18" charset="0"/>
              </a:rPr>
              <a:t>By rooting deciduous azaleas when the days are long and then maintaining summer like conditions until they send out a second flush of growth, the cuttings seem to avoid  dormancy problems. 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kern="0">
                <a:solidFill>
                  <a:srgbClr val="CCFF99"/>
                </a:solidFill>
                <a:effectLst/>
                <a:latin typeface="Times New Roman" pitchFamily="18" charset="0"/>
              </a:rPr>
              <a:t>Why is Dormancy a Problem?</a:t>
            </a:r>
            <a:r>
              <a:rPr lang="en-US" altLang="en-US" b="1" kern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  <a:endParaRPr lang="en-US" altLang="en-US" b="1" kern="0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dell\My Documents\ARS\Propagation\images\Cuttings-LateSpring-5925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Take cuttings</a:t>
            </a:r>
          </a:p>
          <a:p>
            <a:r>
              <a:rPr lang="en-US" altLang="en-US" sz="2800" b="0" dirty="0"/>
              <a:t>    </a:t>
            </a:r>
            <a:r>
              <a:rPr lang="en-US" altLang="en-US" sz="2800" i="1" dirty="0"/>
              <a:t>early</a:t>
            </a:r>
            <a:r>
              <a:rPr lang="en-US" altLang="en-US" sz="2800" b="0" dirty="0"/>
              <a:t>: late May to early June.</a:t>
            </a:r>
          </a:p>
        </p:txBody>
      </p:sp>
    </p:spTree>
    <p:extLst>
      <p:ext uri="{BB962C8B-B14F-4D97-AF65-F5344CB8AC3E}">
        <p14:creationId xmlns:p14="http://schemas.microsoft.com/office/powerpoint/2010/main" val="15280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dell\My Documents\ARS\Propagation\images\Cuttings-LateSpring-5925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Take cuttings</a:t>
            </a:r>
          </a:p>
          <a:p>
            <a:r>
              <a:rPr lang="en-US" altLang="en-US" sz="2800" b="0" dirty="0"/>
              <a:t>    </a:t>
            </a:r>
            <a:r>
              <a:rPr lang="en-US" altLang="en-US" sz="2800" i="1" dirty="0"/>
              <a:t>early</a:t>
            </a:r>
            <a:r>
              <a:rPr lang="en-US" altLang="en-US" sz="2800" b="0" dirty="0"/>
              <a:t>: late May to early June.</a:t>
            </a: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381000" y="2895600"/>
            <a:ext cx="25923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Choose strong</a:t>
            </a:r>
          </a:p>
          <a:p>
            <a:r>
              <a:rPr lang="en-US" altLang="en-US" sz="2800" b="0" dirty="0"/>
              <a:t>     new growth.</a:t>
            </a:r>
          </a:p>
        </p:txBody>
      </p:sp>
      <p:sp>
        <p:nvSpPr>
          <p:cNvPr id="448520" name="Line 8"/>
          <p:cNvSpPr>
            <a:spLocks noChangeShapeType="1"/>
          </p:cNvSpPr>
          <p:nvPr/>
        </p:nvSpPr>
        <p:spPr bwMode="auto">
          <a:xfrm>
            <a:off x="6096000" y="1828800"/>
            <a:ext cx="6096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521" name="Line 9"/>
          <p:cNvSpPr>
            <a:spLocks noChangeShapeType="1"/>
          </p:cNvSpPr>
          <p:nvPr/>
        </p:nvSpPr>
        <p:spPr bwMode="auto">
          <a:xfrm flipH="1">
            <a:off x="4114800" y="3581400"/>
            <a:ext cx="6858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522" name="Line 10"/>
          <p:cNvSpPr>
            <a:spLocks noChangeShapeType="1"/>
          </p:cNvSpPr>
          <p:nvPr/>
        </p:nvSpPr>
        <p:spPr bwMode="auto">
          <a:xfrm>
            <a:off x="7315200" y="3886200"/>
            <a:ext cx="533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523" name="Oval 11"/>
          <p:cNvSpPr>
            <a:spLocks noChangeArrowheads="1"/>
          </p:cNvSpPr>
          <p:nvPr/>
        </p:nvSpPr>
        <p:spPr bwMode="auto">
          <a:xfrm>
            <a:off x="3200400" y="2971800"/>
            <a:ext cx="914400" cy="213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8524" name="Oval 12"/>
          <p:cNvSpPr>
            <a:spLocks noChangeArrowheads="1"/>
          </p:cNvSpPr>
          <p:nvPr/>
        </p:nvSpPr>
        <p:spPr bwMode="auto">
          <a:xfrm rot="1483840">
            <a:off x="6705600" y="1600200"/>
            <a:ext cx="914400" cy="213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8525" name="Oval 13"/>
          <p:cNvSpPr>
            <a:spLocks noChangeArrowheads="1"/>
          </p:cNvSpPr>
          <p:nvPr/>
        </p:nvSpPr>
        <p:spPr bwMode="auto">
          <a:xfrm rot="1483840">
            <a:off x="7620000" y="3886200"/>
            <a:ext cx="914400" cy="213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9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8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48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8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7" grpId="0" autoUpdateAnimBg="0"/>
      <p:bldP spid="448520" grpId="0" animBg="1"/>
      <p:bldP spid="448521" grpId="0" animBg="1"/>
      <p:bldP spid="448522" grpId="0" animBg="1"/>
      <p:bldP spid="448523" grpId="0" animBg="1"/>
      <p:bldP spid="448524" grpId="0" animBg="1"/>
      <p:bldP spid="4485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Take cuttings</a:t>
            </a:r>
          </a:p>
          <a:p>
            <a:r>
              <a:rPr lang="en-US" altLang="en-US" sz="2800" b="0" dirty="0"/>
              <a:t>    </a:t>
            </a:r>
            <a:r>
              <a:rPr lang="en-US" altLang="en-US" sz="2800" i="1" dirty="0"/>
              <a:t>early</a:t>
            </a:r>
            <a:r>
              <a:rPr lang="en-US" altLang="en-US" sz="2800" b="0" dirty="0"/>
              <a:t>: late May to early June.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81000" y="2895600"/>
            <a:ext cx="25923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Choose strong</a:t>
            </a:r>
          </a:p>
          <a:p>
            <a:r>
              <a:rPr lang="en-US" altLang="en-US" sz="2800" b="0" dirty="0"/>
              <a:t>     new growth.</a:t>
            </a:r>
          </a:p>
        </p:txBody>
      </p:sp>
      <p:sp>
        <p:nvSpPr>
          <p:cNvPr id="449542" name="Text Box 6"/>
          <p:cNvSpPr txBox="1">
            <a:spLocks noChangeArrowheads="1"/>
          </p:cNvSpPr>
          <p:nvPr/>
        </p:nvSpPr>
        <p:spPr bwMode="auto">
          <a:xfrm>
            <a:off x="381000" y="3732213"/>
            <a:ext cx="2592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Stems should</a:t>
            </a:r>
          </a:p>
          <a:p>
            <a:r>
              <a:rPr lang="en-US" altLang="en-US" sz="2800" b="0" dirty="0"/>
              <a:t>     be starting to</a:t>
            </a:r>
          </a:p>
          <a:p>
            <a:r>
              <a:rPr lang="en-US" altLang="en-US" sz="2800" b="0" dirty="0"/>
              <a:t>     harden off.</a:t>
            </a:r>
          </a:p>
        </p:txBody>
      </p:sp>
      <p:pic>
        <p:nvPicPr>
          <p:cNvPr id="49158" name="Picture 14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2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41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027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381000" y="1571625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Take cuttings</a:t>
            </a:r>
          </a:p>
          <a:p>
            <a:r>
              <a:rPr lang="en-US" altLang="en-US" sz="2800" b="0" dirty="0"/>
              <a:t>    </a:t>
            </a:r>
            <a:r>
              <a:rPr lang="en-US" altLang="en-US" sz="2800" i="1" dirty="0"/>
              <a:t>early</a:t>
            </a:r>
            <a:r>
              <a:rPr lang="en-US" altLang="en-US" sz="2800" b="0" dirty="0"/>
              <a:t>: late May to early June.</a:t>
            </a: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81000" y="2895600"/>
            <a:ext cx="25923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Choose strong</a:t>
            </a:r>
          </a:p>
          <a:p>
            <a:r>
              <a:rPr lang="en-US" altLang="en-US" sz="2800" b="0" dirty="0"/>
              <a:t>     new growth.</a:t>
            </a: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381000" y="3732213"/>
            <a:ext cx="2592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Stems should</a:t>
            </a:r>
          </a:p>
          <a:p>
            <a:r>
              <a:rPr lang="en-US" altLang="en-US" sz="2800" b="0" dirty="0"/>
              <a:t>     be starting to</a:t>
            </a:r>
          </a:p>
          <a:p>
            <a:r>
              <a:rPr lang="en-US" altLang="en-US" sz="2800" b="0" dirty="0"/>
              <a:t>     harden off.</a:t>
            </a:r>
          </a:p>
        </p:txBody>
      </p:sp>
      <p:sp>
        <p:nvSpPr>
          <p:cNvPr id="450567" name="Text Box 1031"/>
          <p:cNvSpPr txBox="1">
            <a:spLocks noChangeArrowheads="1"/>
          </p:cNvSpPr>
          <p:nvPr/>
        </p:nvSpPr>
        <p:spPr bwMode="auto">
          <a:xfrm>
            <a:off x="381000" y="5027613"/>
            <a:ext cx="2592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4. Never allow</a:t>
            </a:r>
          </a:p>
          <a:p>
            <a:r>
              <a:rPr lang="en-US" altLang="en-US" sz="2800" b="0" dirty="0"/>
              <a:t>    cuttings to dry</a:t>
            </a:r>
          </a:p>
          <a:p>
            <a:r>
              <a:rPr lang="en-US" altLang="en-US" sz="2800" b="0" dirty="0"/>
              <a:t>    out or wilt.</a:t>
            </a:r>
          </a:p>
        </p:txBody>
      </p:sp>
      <p:pic>
        <p:nvPicPr>
          <p:cNvPr id="450575" name="Picture 1039" descr="C:\Documents and Settings\dell\My Documents\ARS\Propagation\images\DeadCuttings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8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Take cuttings</a:t>
            </a:r>
          </a:p>
          <a:p>
            <a:r>
              <a:rPr lang="en-US" altLang="en-US" sz="2800" b="0"/>
              <a:t>    </a:t>
            </a:r>
            <a:r>
              <a:rPr lang="en-US" altLang="en-US" sz="2800" i="1"/>
              <a:t>early</a:t>
            </a:r>
            <a:r>
              <a:rPr lang="en-US" altLang="en-US" sz="2800" b="0"/>
              <a:t>: late May to early June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81000" y="2895600"/>
            <a:ext cx="25923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2. Choose strong</a:t>
            </a:r>
          </a:p>
          <a:p>
            <a:r>
              <a:rPr lang="en-US" altLang="en-US" sz="2800" b="0"/>
              <a:t>     new growth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81000" y="3732213"/>
            <a:ext cx="2592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3. Stems should</a:t>
            </a:r>
          </a:p>
          <a:p>
            <a:r>
              <a:rPr lang="en-US" altLang="en-US" sz="2800" b="0"/>
              <a:t>     be starting to</a:t>
            </a:r>
          </a:p>
          <a:p>
            <a:r>
              <a:rPr lang="en-US" altLang="en-US" sz="2800" b="0"/>
              <a:t>     harden off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81000" y="5027613"/>
            <a:ext cx="25923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4. Never allow</a:t>
            </a:r>
          </a:p>
          <a:p>
            <a:r>
              <a:rPr lang="en-US" altLang="en-US" sz="2800" b="0"/>
              <a:t>    cuttings to dry</a:t>
            </a:r>
          </a:p>
          <a:p>
            <a:r>
              <a:rPr lang="en-US" altLang="en-US" sz="2800" b="0"/>
              <a:t>    out or wilt</a:t>
            </a:r>
          </a:p>
        </p:txBody>
      </p:sp>
      <p:pic>
        <p:nvPicPr>
          <p:cNvPr id="51207" name="Picture 8" descr="C:\Documents and Settings\HP_Administrator\My Documents\ARS\ARS-Regional2009-Germany2010\Fall-2011-Spring-2012\spring 2012\images\DeacStick1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C:\Documents and Settings\HP_Administrator\My Documents\ARS\ARS-Regional2009-Germany2010\Fall-2011-Spring-2012\spring 2012\images\DeadStick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60198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3200400" y="1600200"/>
            <a:ext cx="586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 dirty="0">
                <a:solidFill>
                  <a:srgbClr val="003600"/>
                </a:solidFill>
              </a:rPr>
              <a:t>Deciduous Azaleas tend to drop</a:t>
            </a:r>
          </a:p>
          <a:p>
            <a:pPr algn="ctr"/>
            <a:r>
              <a:rPr lang="en-US" altLang="en-US" sz="2800" b="0" dirty="0">
                <a:solidFill>
                  <a:srgbClr val="003600"/>
                </a:solidFill>
              </a:rPr>
              <a:t>their leaves if cuttings become wilted.</a:t>
            </a:r>
          </a:p>
        </p:txBody>
      </p:sp>
    </p:spTree>
    <p:extLst>
      <p:ext uri="{BB962C8B-B14F-4D97-AF65-F5344CB8AC3E}">
        <p14:creationId xmlns:p14="http://schemas.microsoft.com/office/powerpoint/2010/main" val="33717814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2657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Cut long stems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into pieces</a:t>
            </a:r>
          </a:p>
        </p:txBody>
      </p:sp>
      <p:sp>
        <p:nvSpPr>
          <p:cNvPr id="366598" name="Line 6"/>
          <p:cNvSpPr>
            <a:spLocks noChangeShapeType="1"/>
          </p:cNvSpPr>
          <p:nvPr/>
        </p:nvSpPr>
        <p:spPr bwMode="auto">
          <a:xfrm>
            <a:off x="4800600" y="44958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6599" name="Line 7"/>
          <p:cNvSpPr>
            <a:spLocks noChangeShapeType="1"/>
          </p:cNvSpPr>
          <p:nvPr/>
        </p:nvSpPr>
        <p:spPr bwMode="auto">
          <a:xfrm>
            <a:off x="7086600" y="41910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 autoUpdateAnimBg="0"/>
      <p:bldP spid="366598" grpId="0" animBg="1"/>
      <p:bldP spid="36659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2657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Cut long stems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into pieces</a:t>
            </a:r>
          </a:p>
        </p:txBody>
      </p:sp>
      <p:pic>
        <p:nvPicPr>
          <p:cNvPr id="366597" name="Picture 5" descr="C:\Documents and Settings\Donald Hyatt\My Documents\Nursery\CharlotteTalk-images\Cuttings-02-shortened-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800600" y="44958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086600" y="41910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2657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Cut long stems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into pieces</a:t>
            </a:r>
          </a:p>
        </p:txBody>
      </p:sp>
      <p:pic>
        <p:nvPicPr>
          <p:cNvPr id="22533" name="Picture 5" descr="C:\Documents and Settings\Donald Hyatt\My Documents\Nursery\CharlotteTalk-images\Cuttings-02-shortened-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304800" y="2286000"/>
            <a:ext cx="2324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Remove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lower leaves</a:t>
            </a:r>
          </a:p>
        </p:txBody>
      </p:sp>
      <p:sp>
        <p:nvSpPr>
          <p:cNvPr id="415755" name="Line 11"/>
          <p:cNvSpPr>
            <a:spLocks noChangeShapeType="1"/>
          </p:cNvSpPr>
          <p:nvPr/>
        </p:nvSpPr>
        <p:spPr bwMode="auto">
          <a:xfrm flipH="1" flipV="1">
            <a:off x="4343400" y="3352800"/>
            <a:ext cx="228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6" name="Line 12"/>
          <p:cNvSpPr>
            <a:spLocks noChangeShapeType="1"/>
          </p:cNvSpPr>
          <p:nvPr/>
        </p:nvSpPr>
        <p:spPr bwMode="auto">
          <a:xfrm flipH="1">
            <a:off x="4648200" y="2819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7" name="Line 13"/>
          <p:cNvSpPr>
            <a:spLocks noChangeShapeType="1"/>
          </p:cNvSpPr>
          <p:nvPr/>
        </p:nvSpPr>
        <p:spPr bwMode="auto">
          <a:xfrm flipV="1">
            <a:off x="3581400" y="47244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5758" name="Picture 14" descr="C:\Documents and Settings\dell\My Documents\ARS\Propagation\images\Cuttings-MoveLeave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0825"/>
            <a:ext cx="6096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15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5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5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4" grpId="0" autoUpdateAnimBg="0"/>
      <p:bldP spid="415755" grpId="0" animBg="1"/>
      <p:bldP spid="415756" grpId="0" animBg="1"/>
      <p:bldP spid="4157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dell\My Documents\ARS\Propagation\images\Summer-100_3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4800" y="10668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Usually take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in June or July.</a:t>
            </a:r>
          </a:p>
        </p:txBody>
      </p:sp>
      <p:pic>
        <p:nvPicPr>
          <p:cNvPr id="428038" name="Picture 6" descr="C:\Documents and Settings\dell\My Documents\ARS\Propagation\images\AA-AzaleaCutting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43" name="Text Box 11"/>
          <p:cNvSpPr txBox="1">
            <a:spLocks noChangeArrowheads="1"/>
          </p:cNvSpPr>
          <p:nvPr/>
        </p:nvSpPr>
        <p:spPr bwMode="auto">
          <a:xfrm>
            <a:off x="304800" y="1905000"/>
            <a:ext cx="2743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Choose healthy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growth that is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getting firm.</a:t>
            </a:r>
          </a:p>
        </p:txBody>
      </p:sp>
    </p:spTree>
    <p:extLst>
      <p:ext uri="{BB962C8B-B14F-4D97-AF65-F5344CB8AC3E}">
        <p14:creationId xmlns:p14="http://schemas.microsoft.com/office/powerpoint/2010/main" val="34304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4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2657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Cut long stems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into pieces</a:t>
            </a:r>
          </a:p>
        </p:txBody>
      </p:sp>
      <p:pic>
        <p:nvPicPr>
          <p:cNvPr id="23557" name="Picture 5" descr="C:\Documents and Settings\Donald Hyatt\My Documents\Nursery\CharlotteTalk-images\Cuttings-02-shortened-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800600" y="44958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7086600" y="41910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304800" y="3200400"/>
            <a:ext cx="241458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3. </a:t>
            </a:r>
            <a:r>
              <a:rPr lang="en-US" altLang="en-US" sz="2800" b="0" dirty="0">
                <a:latin typeface="Times New Roman" pitchFamily="18" charset="0"/>
              </a:rPr>
              <a:t>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soft center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304800" y="2286000"/>
            <a:ext cx="2324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Remove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lower leaves</a:t>
            </a:r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H="1" flipV="1">
            <a:off x="4343400" y="3352800"/>
            <a:ext cx="228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 flipH="1">
            <a:off x="4648200" y="2819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3"/>
          <p:cNvSpPr>
            <a:spLocks noChangeShapeType="1"/>
          </p:cNvSpPr>
          <p:nvPr/>
        </p:nvSpPr>
        <p:spPr bwMode="auto">
          <a:xfrm flipV="1">
            <a:off x="3581400" y="47244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5" name="Picture 14" descr="C:\Documents and Settings\dell\My Documents\ARS\Propagation\images\Cuttings-MoveLeave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0825"/>
            <a:ext cx="6096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83" name="Picture 15" descr="C:\Documents and Settings\Donald Hyatt\My Documents\Nursery\CharlotteTalk-images\Cuttings-03-single-pieces-1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5105400" y="4373562"/>
            <a:ext cx="1295400" cy="320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7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C:\Documents and Settings\Donald Hyatt\My Documents\Nursery\CharlotteTalk-images\Cuttings-01-initinal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27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Preparation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304800" y="1447800"/>
            <a:ext cx="2657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Cut long stems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into pieces.</a:t>
            </a:r>
          </a:p>
        </p:txBody>
      </p:sp>
      <p:pic>
        <p:nvPicPr>
          <p:cNvPr id="24581" name="Picture 1029" descr="C:\Documents and Settings\Donald Hyatt\My Documents\Nursery\CharlotteTalk-images\Cuttings-02-shortened-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4800600" y="44958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7086600" y="41910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800" name="Text Box 1032"/>
          <p:cNvSpPr txBox="1">
            <a:spLocks noChangeArrowheads="1"/>
          </p:cNvSpPr>
          <p:nvPr/>
        </p:nvSpPr>
        <p:spPr bwMode="auto">
          <a:xfrm>
            <a:off x="304800" y="4572000"/>
            <a:ext cx="2387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4. </a:t>
            </a:r>
            <a:r>
              <a:rPr lang="en-US" altLang="en-US" sz="2800" b="0" dirty="0">
                <a:latin typeface="Times New Roman" pitchFamily="18" charset="0"/>
              </a:rPr>
              <a:t>Trim longer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leaf ends.</a:t>
            </a:r>
          </a:p>
        </p:txBody>
      </p:sp>
      <p:sp>
        <p:nvSpPr>
          <p:cNvPr id="24585" name="Text Box 1033"/>
          <p:cNvSpPr txBox="1">
            <a:spLocks noChangeArrowheads="1"/>
          </p:cNvSpPr>
          <p:nvPr/>
        </p:nvSpPr>
        <p:spPr bwMode="auto">
          <a:xfrm>
            <a:off x="304800" y="3200400"/>
            <a:ext cx="241458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0" dirty="0">
                <a:latin typeface="Times New Roman" pitchFamily="18" charset="0"/>
              </a:rPr>
              <a:t>3. </a:t>
            </a:r>
            <a:r>
              <a:rPr lang="en-US" altLang="en-US" sz="2800" b="0" dirty="0">
                <a:latin typeface="Times New Roman" pitchFamily="18" charset="0"/>
              </a:rPr>
              <a:t>Pinch out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soft center 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flower bud.</a:t>
            </a:r>
            <a:r>
              <a:rPr lang="en-US" altLang="en-US" b="0" dirty="0">
                <a:latin typeface="Times New Roman" pitchFamily="18" charset="0"/>
              </a:rPr>
              <a:t> </a:t>
            </a:r>
          </a:p>
        </p:txBody>
      </p:sp>
      <p:sp>
        <p:nvSpPr>
          <p:cNvPr id="24586" name="Text Box 1034"/>
          <p:cNvSpPr txBox="1">
            <a:spLocks noChangeArrowheads="1"/>
          </p:cNvSpPr>
          <p:nvPr/>
        </p:nvSpPr>
        <p:spPr bwMode="auto">
          <a:xfrm>
            <a:off x="304800" y="2286000"/>
            <a:ext cx="24352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Remove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lower leaves.</a:t>
            </a:r>
          </a:p>
        </p:txBody>
      </p:sp>
      <p:sp>
        <p:nvSpPr>
          <p:cNvPr id="24587" name="Line 1035"/>
          <p:cNvSpPr>
            <a:spLocks noChangeShapeType="1"/>
          </p:cNvSpPr>
          <p:nvPr/>
        </p:nvSpPr>
        <p:spPr bwMode="auto">
          <a:xfrm flipH="1" flipV="1">
            <a:off x="4343400" y="3352800"/>
            <a:ext cx="228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036"/>
          <p:cNvSpPr>
            <a:spLocks noChangeShapeType="1"/>
          </p:cNvSpPr>
          <p:nvPr/>
        </p:nvSpPr>
        <p:spPr bwMode="auto">
          <a:xfrm flipH="1">
            <a:off x="4648200" y="2819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037"/>
          <p:cNvSpPr>
            <a:spLocks noChangeShapeType="1"/>
          </p:cNvSpPr>
          <p:nvPr/>
        </p:nvSpPr>
        <p:spPr bwMode="auto">
          <a:xfrm flipV="1">
            <a:off x="3581400" y="47244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90" name="Picture 1038" descr="C:\Documents and Settings\dell\My Documents\ARS\Propagation\images\Cuttings-MoveLeave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0825"/>
            <a:ext cx="6096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039" descr="C:\Documents and Settings\Donald Hyatt\My Documents\Nursery\CharlotteTalk-images\Cuttings-03-single-pieces-1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8" name="Picture 1040" descr="C:\Documents and Settings\Donald Hyatt\My Documents\Nursery\CharlotteTalk-images\Cuttings-04-trim-w-shears-1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9" name="Picture 1041" descr="C:\Documents and Settings\Donald Hyatt\My Documents\Nursery\CharlotteTalk-images\Cuttings-06-ready-1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96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80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455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Soak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in 5% Clorox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solution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five minutes</a:t>
            </a:r>
          </a:p>
        </p:txBody>
      </p:sp>
      <p:pic>
        <p:nvPicPr>
          <p:cNvPr id="367620" name="Picture 4" descr="C:\Documents and Settings\Donald Hyatt\My Documents\Nursery\CharlotteTalk-images\Cuttings-07-clorox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573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23" name="Text Box 7"/>
          <p:cNvSpPr txBox="1">
            <a:spLocks noChangeArrowheads="1"/>
          </p:cNvSpPr>
          <p:nvPr/>
        </p:nvSpPr>
        <p:spPr bwMode="auto">
          <a:xfrm>
            <a:off x="1100138" y="1057275"/>
            <a:ext cx="7021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rgbClr val="CCFF99"/>
                </a:solidFill>
                <a:latin typeface="Times New Roman" pitchFamily="18" charset="0"/>
              </a:rPr>
              <a:t>Avoiding potential insect and disease problems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 autoUpdateAnimBg="0"/>
      <p:bldP spid="367623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455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>
                <a:latin typeface="Times New Roman" pitchFamily="18" charset="0"/>
              </a:rPr>
              <a:t>Soak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in 5% Clorox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solution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five minutes</a:t>
            </a:r>
          </a:p>
        </p:txBody>
      </p:sp>
      <p:pic>
        <p:nvPicPr>
          <p:cNvPr id="26628" name="Picture 4" descr="C:\Documents and Settings\Donald Hyatt\My Documents\Nursery\CharlotteTalk-images\Cuttings-07-clorox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573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6" name="Text Box 6"/>
          <p:cNvSpPr txBox="1">
            <a:spLocks noChangeArrowheads="1"/>
          </p:cNvSpPr>
          <p:nvPr/>
        </p:nvSpPr>
        <p:spPr bwMode="auto">
          <a:xfrm>
            <a:off x="381000" y="2847975"/>
            <a:ext cx="24717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2. Rinse well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in clear water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>
              <a:latin typeface="Times New Roman" pitchFamily="18" charset="0"/>
            </a:endParaRP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100138" y="1057275"/>
            <a:ext cx="7021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>
                <a:solidFill>
                  <a:srgbClr val="CCFF99"/>
                </a:solidFill>
                <a:latin typeface="Times New Roman" pitchFamily="18" charset="0"/>
              </a:rPr>
              <a:t>Avoiding potential insect and disease problems</a:t>
            </a:r>
          </a:p>
        </p:txBody>
      </p:sp>
      <p:pic>
        <p:nvPicPr>
          <p:cNvPr id="8" name="Picture 6" descr="C:\Documents and Settings\dell\My Documents\ARS\Propagation\images\Niagara-CanadianFalls-3035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6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Hormone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415747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26463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Weak dilution:</a:t>
            </a:r>
          </a:p>
          <a:p>
            <a:r>
              <a:rPr lang="en-US" altLang="en-US" sz="2800" b="0"/>
              <a:t>    Dip ‘N Grow</a:t>
            </a:r>
          </a:p>
          <a:p>
            <a:r>
              <a:rPr lang="en-US" altLang="en-US" sz="2800" b="0"/>
              <a:t>    at 10 to 1 ratio</a:t>
            </a:r>
          </a:p>
        </p:txBody>
      </p:sp>
      <p:pic>
        <p:nvPicPr>
          <p:cNvPr id="63492" name="Picture 4" descr="C:\Documents and Settings\Donald Hyatt\My Documents\Nursery\CharlotteTalk-images\Cuttings-08-Dip-n-Grow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4305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6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Hormone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26463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Weak dilution:</a:t>
            </a:r>
          </a:p>
          <a:p>
            <a:r>
              <a:rPr lang="en-US" altLang="en-US" sz="2800" b="0"/>
              <a:t>    Dip ‘N Grow</a:t>
            </a:r>
          </a:p>
          <a:p>
            <a:r>
              <a:rPr lang="en-US" altLang="en-US" sz="2800" b="0"/>
              <a:t>    at 10 to 1 ratio</a:t>
            </a:r>
          </a:p>
        </p:txBody>
      </p:sp>
      <p:sp>
        <p:nvSpPr>
          <p:cNvPr id="472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2562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2. Dip cuttings </a:t>
            </a:r>
          </a:p>
          <a:p>
            <a:r>
              <a:rPr lang="en-US" altLang="en-US" sz="2800" b="0"/>
              <a:t>    in rooting</a:t>
            </a:r>
          </a:p>
          <a:p>
            <a:r>
              <a:rPr lang="en-US" altLang="en-US" sz="2800" b="0"/>
              <a:t>    hormone for</a:t>
            </a:r>
          </a:p>
          <a:p>
            <a:r>
              <a:rPr lang="en-US" altLang="en-US" sz="2800" b="0"/>
              <a:t>    3 to 5 seconds</a:t>
            </a:r>
          </a:p>
        </p:txBody>
      </p:sp>
      <p:sp>
        <p:nvSpPr>
          <p:cNvPr id="472070" name="Text Box 6"/>
          <p:cNvSpPr txBox="1">
            <a:spLocks noChangeArrowheads="1"/>
          </p:cNvSpPr>
          <p:nvPr/>
        </p:nvSpPr>
        <p:spPr bwMode="auto">
          <a:xfrm>
            <a:off x="457200" y="4560888"/>
            <a:ext cx="846821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i="1" dirty="0"/>
              <a:t>Note:</a:t>
            </a:r>
          </a:p>
          <a:p>
            <a:r>
              <a:rPr lang="en-US" altLang="en-US" sz="2400" i="1" dirty="0"/>
              <a:t>   </a:t>
            </a:r>
            <a:r>
              <a:rPr lang="en-US" altLang="en-US" sz="2400" b="0" dirty="0"/>
              <a:t>Some people say </a:t>
            </a:r>
          </a:p>
          <a:p>
            <a:r>
              <a:rPr lang="en-US" altLang="en-US" sz="2400" b="0" dirty="0"/>
              <a:t>    higher hormone</a:t>
            </a:r>
          </a:p>
          <a:p>
            <a:r>
              <a:rPr lang="en-US" altLang="en-US" sz="2400" b="0" dirty="0"/>
              <a:t>    concentrations</a:t>
            </a:r>
          </a:p>
          <a:p>
            <a:r>
              <a:rPr lang="en-US" altLang="en-US" sz="2400" b="0" dirty="0"/>
              <a:t>    may keep deciduous azaleas from breaking dormancy properly.</a:t>
            </a:r>
            <a:r>
              <a:rPr lang="en-US" altLang="en-US" sz="2800" b="0" dirty="0">
                <a:solidFill>
                  <a:srgbClr val="CCFF99"/>
                </a:solidFill>
              </a:rPr>
              <a:t>   </a:t>
            </a:r>
            <a:endParaRPr lang="en-US" altLang="en-US" sz="2800" i="1" dirty="0">
              <a:solidFill>
                <a:srgbClr val="CCFF99"/>
              </a:solidFill>
            </a:endParaRPr>
          </a:p>
        </p:txBody>
      </p:sp>
      <p:pic>
        <p:nvPicPr>
          <p:cNvPr id="64518" name="Picture 7" descr="C:\Documents and Settings\HP_Administrator\My Documents\ARS\ARS-Regional2009-Germany2010\Fall-2011-Spring-2012\spring 2012\images\Cutting-Dip-1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44638"/>
            <a:ext cx="586740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5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9" grpId="0" autoUpdateAnimBg="0"/>
      <p:bldP spid="472070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9146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Insert cuttings in</a:t>
            </a:r>
          </a:p>
          <a:p>
            <a:r>
              <a:rPr lang="en-US" altLang="en-US" sz="2800" b="0" dirty="0"/>
              <a:t>    rooting medium</a:t>
            </a:r>
          </a:p>
          <a:p>
            <a:r>
              <a:rPr lang="en-US" altLang="en-US" sz="2800" b="0" dirty="0"/>
              <a:t>     (peat-perlite).</a:t>
            </a:r>
          </a:p>
        </p:txBody>
      </p:sp>
      <p:pic>
        <p:nvPicPr>
          <p:cNvPr id="65540" name="Picture 4" descr="C:\Documents and Settings\Donald Hyatt\My Documents\Nursery\CharlotteTalk-images\Cuttings-10-stuck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447799"/>
            <a:ext cx="5608319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8" name="Text Box 10"/>
          <p:cNvSpPr txBox="1">
            <a:spLocks noChangeArrowheads="1"/>
          </p:cNvSpPr>
          <p:nvPr/>
        </p:nvSpPr>
        <p:spPr bwMode="auto">
          <a:xfrm>
            <a:off x="339725" y="2833688"/>
            <a:ext cx="3103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Medium should</a:t>
            </a:r>
          </a:p>
          <a:p>
            <a:r>
              <a:rPr lang="en-US" altLang="en-US" sz="2800" b="0" dirty="0"/>
              <a:t>    be damp, not wet.</a:t>
            </a:r>
          </a:p>
        </p:txBody>
      </p:sp>
    </p:spTree>
    <p:extLst>
      <p:ext uri="{BB962C8B-B14F-4D97-AF65-F5344CB8AC3E}">
        <p14:creationId xmlns:p14="http://schemas.microsoft.com/office/powerpoint/2010/main" val="16286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 autoUpdateAnimBg="0"/>
      <p:bldP spid="416778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9146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Insert cuttings in</a:t>
            </a:r>
          </a:p>
          <a:p>
            <a:r>
              <a:rPr lang="en-US" altLang="en-US" sz="2800" b="0" dirty="0"/>
              <a:t>    rooting medium</a:t>
            </a:r>
          </a:p>
          <a:p>
            <a:r>
              <a:rPr lang="en-US" altLang="en-US" sz="2800" b="0" dirty="0"/>
              <a:t>     (peat-perlite).</a:t>
            </a:r>
          </a:p>
        </p:txBody>
      </p:sp>
      <p:pic>
        <p:nvPicPr>
          <p:cNvPr id="66564" name="Picture 5" descr="C:\Documents and Settings\HP_Administrator\My Documents\ARS\ARS-Regional2009-Germany2010\Fall-2011-Spring-2012\spring 2012\images\Cuttings-We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42" y="1446212"/>
            <a:ext cx="5606158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339725" y="2833688"/>
            <a:ext cx="3103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Medium should</a:t>
            </a:r>
          </a:p>
          <a:p>
            <a:r>
              <a:rPr lang="en-US" altLang="en-US" sz="2800" b="0" dirty="0"/>
              <a:t>    be damp, not wet.</a:t>
            </a:r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3755707" y="5334000"/>
            <a:ext cx="4931093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dirty="0"/>
              <a:t>Excess moisture can encourage</a:t>
            </a:r>
          </a:p>
          <a:p>
            <a:r>
              <a:rPr lang="en-US" altLang="en-US" sz="2800" dirty="0"/>
              <a:t>rotting and fungus diseases.</a:t>
            </a:r>
          </a:p>
        </p:txBody>
      </p:sp>
    </p:spTree>
    <p:extLst>
      <p:ext uri="{BB962C8B-B14F-4D97-AF65-F5344CB8AC3E}">
        <p14:creationId xmlns:p14="http://schemas.microsoft.com/office/powerpoint/2010/main" val="20759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9146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Insert cuttings in</a:t>
            </a:r>
          </a:p>
          <a:p>
            <a:r>
              <a:rPr lang="en-US" altLang="en-US" sz="2800" b="0" dirty="0"/>
              <a:t>    rooting medium</a:t>
            </a:r>
          </a:p>
          <a:p>
            <a:r>
              <a:rPr lang="en-US" altLang="en-US" sz="2800" b="0" dirty="0"/>
              <a:t>     (peat-perlite).</a:t>
            </a:r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304800" y="3702050"/>
            <a:ext cx="3100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Enclose pots in</a:t>
            </a:r>
          </a:p>
          <a:p>
            <a:r>
              <a:rPr lang="en-US" altLang="en-US" sz="2800" b="0" dirty="0"/>
              <a:t>    clear plastic bags.</a:t>
            </a:r>
          </a:p>
        </p:txBody>
      </p:sp>
      <p:pic>
        <p:nvPicPr>
          <p:cNvPr id="67589" name="Picture 7" descr="C:\Documents and Settings\Donald Hyatt\My Documents\Nursery\CharlotteTalk-images\Cuttings-11-bagged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447800"/>
            <a:ext cx="54673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339725" y="2833688"/>
            <a:ext cx="3103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Medium should</a:t>
            </a:r>
          </a:p>
          <a:p>
            <a:r>
              <a:rPr lang="en-US" altLang="en-US" sz="2800" b="0" dirty="0"/>
              <a:t>    be damp, not wet.</a:t>
            </a:r>
          </a:p>
        </p:txBody>
      </p:sp>
    </p:spTree>
    <p:extLst>
      <p:ext uri="{BB962C8B-B14F-4D97-AF65-F5344CB8AC3E}">
        <p14:creationId xmlns:p14="http://schemas.microsoft.com/office/powerpoint/2010/main" val="319896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8611" name="Text Box 1027"/>
          <p:cNvSpPr txBox="1">
            <a:spLocks noChangeArrowheads="1"/>
          </p:cNvSpPr>
          <p:nvPr/>
        </p:nvSpPr>
        <p:spPr bwMode="auto">
          <a:xfrm>
            <a:off x="304800" y="1571625"/>
            <a:ext cx="29146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Insert cuttings in</a:t>
            </a:r>
          </a:p>
          <a:p>
            <a:r>
              <a:rPr lang="en-US" altLang="en-US" sz="2800" b="0" dirty="0"/>
              <a:t>    rooting medium</a:t>
            </a:r>
          </a:p>
          <a:p>
            <a:r>
              <a:rPr lang="en-US" altLang="en-US" sz="2800" b="0" dirty="0"/>
              <a:t>     (peat-perlite).</a:t>
            </a:r>
          </a:p>
        </p:txBody>
      </p:sp>
      <p:sp>
        <p:nvSpPr>
          <p:cNvPr id="68612" name="Text Box 1029"/>
          <p:cNvSpPr txBox="1">
            <a:spLocks noChangeArrowheads="1"/>
          </p:cNvSpPr>
          <p:nvPr/>
        </p:nvSpPr>
        <p:spPr bwMode="auto">
          <a:xfrm>
            <a:off x="304800" y="3702050"/>
            <a:ext cx="3100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Enclose pots in</a:t>
            </a:r>
          </a:p>
          <a:p>
            <a:r>
              <a:rPr lang="en-US" altLang="en-US" sz="2800" b="0" dirty="0"/>
              <a:t>    clear plastic bags.</a:t>
            </a:r>
          </a:p>
        </p:txBody>
      </p:sp>
      <p:sp>
        <p:nvSpPr>
          <p:cNvPr id="475142" name="Text Box 1030"/>
          <p:cNvSpPr txBox="1">
            <a:spLocks noChangeArrowheads="1"/>
          </p:cNvSpPr>
          <p:nvPr/>
        </p:nvSpPr>
        <p:spPr bwMode="auto">
          <a:xfrm>
            <a:off x="304800" y="4692650"/>
            <a:ext cx="33416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4. Keep bags under</a:t>
            </a:r>
          </a:p>
          <a:p>
            <a:r>
              <a:rPr lang="en-US" altLang="en-US" sz="2800" b="0" dirty="0"/>
              <a:t>    fluorescent lights,</a:t>
            </a:r>
          </a:p>
          <a:p>
            <a:r>
              <a:rPr lang="en-US" altLang="en-US" sz="2800" b="0" dirty="0"/>
              <a:t>    long day conditions</a:t>
            </a:r>
          </a:p>
          <a:p>
            <a:r>
              <a:rPr lang="en-US" altLang="en-US" sz="2800" b="0" dirty="0"/>
              <a:t>    of 18 to 24 hours.</a:t>
            </a:r>
          </a:p>
        </p:txBody>
      </p:sp>
      <p:pic>
        <p:nvPicPr>
          <p:cNvPr id="68614" name="Picture 1032" descr="C:\Documents and Settings\Donald Hyatt\My Documents\Nursery\CharlotteTalk-images\Cuttings-12-lights-vignette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447800"/>
            <a:ext cx="554355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 Box 1033"/>
          <p:cNvSpPr txBox="1">
            <a:spLocks noChangeArrowheads="1"/>
          </p:cNvSpPr>
          <p:nvPr/>
        </p:nvSpPr>
        <p:spPr bwMode="auto">
          <a:xfrm>
            <a:off x="339725" y="2833688"/>
            <a:ext cx="3103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Medium should</a:t>
            </a:r>
          </a:p>
          <a:p>
            <a:r>
              <a:rPr lang="en-US" altLang="en-US" sz="2800" b="0" dirty="0"/>
              <a:t>    be damp, not wet.</a:t>
            </a:r>
          </a:p>
        </p:txBody>
      </p:sp>
    </p:spTree>
    <p:extLst>
      <p:ext uri="{BB962C8B-B14F-4D97-AF65-F5344CB8AC3E}">
        <p14:creationId xmlns:p14="http://schemas.microsoft.com/office/powerpoint/2010/main" val="181176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dell\My Documents\ARS\Propagation\images\Summer-100_3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800" y="1066800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Usually take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in June or July.</a:t>
            </a:r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304800" y="3200400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Separate into single stems.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Pinch out the soft tips.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Remove lower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1eaves.</a:t>
            </a:r>
          </a:p>
        </p:txBody>
      </p:sp>
      <p:pic>
        <p:nvPicPr>
          <p:cNvPr id="37894" name="Picture 6" descr="C:\Documents and Settings\dell\My Documents\ARS\Propagation\images\AA-AzaleaCutting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3" name="Picture 7" descr="C:\Documents and Settings\dell\My Documents\ARS\Propagation\images\AA-AzaleaCuttings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304800" y="1905000"/>
            <a:ext cx="2743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Choose healthy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growth that is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getting firm.</a:t>
            </a:r>
          </a:p>
        </p:txBody>
      </p:sp>
    </p:spTree>
    <p:extLst>
      <p:ext uri="{BB962C8B-B14F-4D97-AF65-F5344CB8AC3E}">
        <p14:creationId xmlns:p14="http://schemas.microsoft.com/office/powerpoint/2010/main" val="18168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1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Rooting Environment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1571625"/>
            <a:ext cx="29146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Insert cuttings in</a:t>
            </a:r>
          </a:p>
          <a:p>
            <a:r>
              <a:rPr lang="en-US" altLang="en-US" sz="2800" b="0" dirty="0"/>
              <a:t>    rooting medium</a:t>
            </a:r>
          </a:p>
          <a:p>
            <a:r>
              <a:rPr lang="en-US" altLang="en-US" sz="2800" b="0" dirty="0"/>
              <a:t>     (peat-perlite).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04800" y="3702050"/>
            <a:ext cx="3100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Enclose pots in</a:t>
            </a:r>
          </a:p>
          <a:p>
            <a:r>
              <a:rPr lang="en-US" altLang="en-US" sz="2800" b="0" dirty="0"/>
              <a:t>    clear plastic bags.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339725" y="2833688"/>
            <a:ext cx="3103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Medium should</a:t>
            </a:r>
          </a:p>
          <a:p>
            <a:r>
              <a:rPr lang="en-US" altLang="en-US" sz="2800" b="0" dirty="0"/>
              <a:t>    be damp, not wet.</a:t>
            </a:r>
          </a:p>
        </p:txBody>
      </p:sp>
      <p:pic>
        <p:nvPicPr>
          <p:cNvPr id="69638" name="Picture 9" descr="C:\Documents and Settings\HP_Administrator\My Documents\ARS\ARS-Regional2009-Germany2010\Fall-2011-Spring-2012\spring 2012\images\OrchidLights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57912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10"/>
          <p:cNvSpPr txBox="1">
            <a:spLocks noChangeArrowheads="1"/>
          </p:cNvSpPr>
          <p:nvPr/>
        </p:nvSpPr>
        <p:spPr bwMode="auto">
          <a:xfrm>
            <a:off x="304800" y="4692650"/>
            <a:ext cx="33416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4. Keep bags under</a:t>
            </a:r>
          </a:p>
          <a:p>
            <a:r>
              <a:rPr lang="en-US" altLang="en-US" sz="2800" b="0" dirty="0"/>
              <a:t>    fluorescent lights,</a:t>
            </a:r>
          </a:p>
          <a:p>
            <a:r>
              <a:rPr lang="en-US" altLang="en-US" sz="2800" b="0" dirty="0"/>
              <a:t>    long day conditions</a:t>
            </a:r>
          </a:p>
          <a:p>
            <a:r>
              <a:rPr lang="en-US" altLang="en-US" sz="2800" b="0" dirty="0"/>
              <a:t>    of 18 to 24 hours.</a:t>
            </a:r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4495800" y="4343400"/>
            <a:ext cx="4419600" cy="2284413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/>
              <a:t>If  days are short and nights</a:t>
            </a:r>
          </a:p>
          <a:p>
            <a:pPr algn="ctr"/>
            <a:r>
              <a:rPr lang="en-US" altLang="en-US" sz="2800" b="0"/>
              <a:t>are cool, deciduous azaleas think winter is coming and begin to go dormant. Long </a:t>
            </a:r>
          </a:p>
          <a:p>
            <a:pPr algn="ctr"/>
            <a:r>
              <a:rPr lang="en-US" altLang="en-US" sz="2800" b="0"/>
              <a:t>days keep them growing.</a:t>
            </a:r>
          </a:p>
        </p:txBody>
      </p:sp>
    </p:spTree>
    <p:extLst>
      <p:ext uri="{BB962C8B-B14F-4D97-AF65-F5344CB8AC3E}">
        <p14:creationId xmlns:p14="http://schemas.microsoft.com/office/powerpoint/2010/main" val="1972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43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C:\Documents and Settings\Donald Hyatt\My Documents\Nursery\CharlotteTalk-images\Cuttings-BreakingDormancy-01-1600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0495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Breaking Dormancy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7590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Keep cuttings</a:t>
            </a:r>
          </a:p>
          <a:p>
            <a:r>
              <a:rPr lang="en-US" altLang="en-US" sz="2800" b="0"/>
              <a:t>    under long-day</a:t>
            </a:r>
          </a:p>
          <a:p>
            <a:r>
              <a:rPr lang="en-US" altLang="en-US" sz="2800" b="0"/>
              <a:t>    conditions until</a:t>
            </a:r>
          </a:p>
          <a:p>
            <a:r>
              <a:rPr lang="en-US" altLang="en-US" sz="2800" b="0"/>
              <a:t>    they break into</a:t>
            </a:r>
          </a:p>
          <a:p>
            <a:r>
              <a:rPr lang="en-US" altLang="en-US" sz="2800" b="0"/>
              <a:t>    new growth.</a:t>
            </a:r>
          </a:p>
        </p:txBody>
      </p:sp>
    </p:spTree>
    <p:extLst>
      <p:ext uri="{BB962C8B-B14F-4D97-AF65-F5344CB8AC3E}">
        <p14:creationId xmlns:p14="http://schemas.microsoft.com/office/powerpoint/2010/main" val="27925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6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Breaking Dormancy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7590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Keep cuttings</a:t>
            </a:r>
          </a:p>
          <a:p>
            <a:r>
              <a:rPr lang="en-US" altLang="en-US" sz="2800" b="0"/>
              <a:t>    under long-day</a:t>
            </a:r>
          </a:p>
          <a:p>
            <a:r>
              <a:rPr lang="en-US" altLang="en-US" sz="2800" b="0"/>
              <a:t>    conditions until</a:t>
            </a:r>
          </a:p>
          <a:p>
            <a:r>
              <a:rPr lang="en-US" altLang="en-US" sz="2800" b="0"/>
              <a:t>    they break into</a:t>
            </a:r>
          </a:p>
          <a:p>
            <a:r>
              <a:rPr lang="en-US" altLang="en-US" sz="2800" b="0"/>
              <a:t>    new growth.</a:t>
            </a:r>
          </a:p>
        </p:txBody>
      </p:sp>
      <p:pic>
        <p:nvPicPr>
          <p:cNvPr id="71684" name="Picture 5" descr="C:\Documents and Settings\Donald Hyatt\My Documents\ARS\RecentScans\Wildflowers\cuttings-no-break-01-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55738"/>
            <a:ext cx="54864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65" name="Text Box 9"/>
          <p:cNvSpPr txBox="1">
            <a:spLocks noChangeArrowheads="1"/>
          </p:cNvSpPr>
          <p:nvPr/>
        </p:nvSpPr>
        <p:spPr bwMode="auto">
          <a:xfrm>
            <a:off x="3886200" y="5334000"/>
            <a:ext cx="4800600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 dirty="0"/>
              <a:t>They can even stay under lights until the following spring.</a:t>
            </a:r>
          </a:p>
        </p:txBody>
      </p:sp>
    </p:spTree>
    <p:extLst>
      <p:ext uri="{BB962C8B-B14F-4D97-AF65-F5344CB8AC3E}">
        <p14:creationId xmlns:p14="http://schemas.microsoft.com/office/powerpoint/2010/main" val="40470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65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Donald Hyatt\My Documents\Nursery\CharlotteTalk-images\Cuttings-BreakingDormancy-01-1600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0495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Breaking Dormancy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81000" y="1571625"/>
            <a:ext cx="27590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/>
              <a:t>Keep cuttings</a:t>
            </a:r>
          </a:p>
          <a:p>
            <a:r>
              <a:rPr lang="en-US" altLang="en-US" sz="2800" b="0"/>
              <a:t>    under long-day</a:t>
            </a:r>
          </a:p>
          <a:p>
            <a:r>
              <a:rPr lang="en-US" altLang="en-US" sz="2800" b="0"/>
              <a:t>    conditions until</a:t>
            </a:r>
          </a:p>
          <a:p>
            <a:r>
              <a:rPr lang="en-US" altLang="en-US" sz="2800" b="0"/>
              <a:t>    they break into</a:t>
            </a:r>
          </a:p>
          <a:p>
            <a:r>
              <a:rPr lang="en-US" altLang="en-US" sz="2800" b="0"/>
              <a:t>    new growth.</a:t>
            </a:r>
          </a:p>
        </p:txBody>
      </p:sp>
      <p:pic>
        <p:nvPicPr>
          <p:cNvPr id="72709" name="Picture 5" descr="C:\Documents and Settings\Donald Hyatt\My Documents\ARS\RecentScans\Wildflowers\cuttings-no-break-01-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55738"/>
            <a:ext cx="54864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 descr="C:\Documents and Settings\Donald Hyatt\My Documents\ARS\RecentScans\Wildflowers\cuttings-no-break-01-A-1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55738"/>
            <a:ext cx="54864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381000" y="3395663"/>
            <a:ext cx="30638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800" b="0"/>
          </a:p>
          <a:p>
            <a:r>
              <a:rPr lang="en-US" altLang="en-US" sz="2800" b="0"/>
              <a:t>2. If cuttings don’t</a:t>
            </a:r>
          </a:p>
          <a:p>
            <a:r>
              <a:rPr lang="en-US" altLang="en-US" sz="2800" b="0"/>
              <a:t>    break, they often</a:t>
            </a:r>
          </a:p>
          <a:p>
            <a:r>
              <a:rPr lang="en-US" altLang="en-US" sz="2800" b="0"/>
              <a:t>    fail to leaf out </a:t>
            </a:r>
          </a:p>
          <a:p>
            <a:r>
              <a:rPr lang="en-US" altLang="en-US" sz="2800" b="0"/>
              <a:t>    the next year and</a:t>
            </a:r>
          </a:p>
          <a:p>
            <a:r>
              <a:rPr lang="en-US" altLang="en-US" sz="2800" b="0"/>
              <a:t>    eventually perish.</a:t>
            </a:r>
          </a:p>
          <a:p>
            <a:endParaRPr lang="en-US" altLang="en-US" sz="2800" b="0"/>
          </a:p>
        </p:txBody>
      </p:sp>
      <p:sp>
        <p:nvSpPr>
          <p:cNvPr id="481288" name="Oval 8"/>
          <p:cNvSpPr>
            <a:spLocks noChangeArrowheads="1"/>
          </p:cNvSpPr>
          <p:nvPr/>
        </p:nvSpPr>
        <p:spPr bwMode="auto">
          <a:xfrm>
            <a:off x="5257800" y="281940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81289" name="Text Box 9"/>
          <p:cNvSpPr txBox="1">
            <a:spLocks noChangeArrowheads="1"/>
          </p:cNvSpPr>
          <p:nvPr/>
        </p:nvSpPr>
        <p:spPr bwMode="auto">
          <a:xfrm>
            <a:off x="4191000" y="5473700"/>
            <a:ext cx="4495800" cy="10033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/>
              <a:t>Cuttings may have roots but with no leaves they starve.</a:t>
            </a:r>
          </a:p>
        </p:txBody>
      </p:sp>
    </p:spTree>
    <p:extLst>
      <p:ext uri="{BB962C8B-B14F-4D97-AF65-F5344CB8AC3E}">
        <p14:creationId xmlns:p14="http://schemas.microsoft.com/office/powerpoint/2010/main" val="3157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7" grpId="0" autoUpdateAnimBg="0"/>
      <p:bldP spid="481288" grpId="0" animBg="1"/>
      <p:bldP spid="481289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529411" name="Text Box 1027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pic>
        <p:nvPicPr>
          <p:cNvPr id="73732" name="Picture 1032" descr="C:\Documents and Settings\HP_Administrator\My Documents\ARS\ARS-Regional2009-Germany2010\Fall-2011-Spring-2012\spring 2012\ToDo\cuttings\CuttingTransplant-322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pic>
        <p:nvPicPr>
          <p:cNvPr id="74756" name="Picture 7" descr="C:\Documents and Settings\HP_Administrator\My Documents\ARS\ARS-Regional2009-Germany2010\Fall-2011-Spring-2012\spring 2012\ToDo\cuttings\CuttingTransplant-2454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5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sp>
        <p:nvSpPr>
          <p:cNvPr id="500743" name="Text Box 7"/>
          <p:cNvSpPr txBox="1">
            <a:spLocks noChangeArrowheads="1"/>
          </p:cNvSpPr>
          <p:nvPr/>
        </p:nvSpPr>
        <p:spPr bwMode="auto">
          <a:xfrm>
            <a:off x="228600" y="2101850"/>
            <a:ext cx="39917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Give more light and</a:t>
            </a:r>
          </a:p>
          <a:p>
            <a:r>
              <a:rPr lang="en-US" altLang="en-US" sz="2800" b="0" dirty="0"/>
              <a:t>     increase fertilizer to</a:t>
            </a:r>
          </a:p>
          <a:p>
            <a:r>
              <a:rPr lang="en-US" altLang="en-US" sz="2800" b="0" dirty="0"/>
              <a:t>     encourage new growth.</a:t>
            </a:r>
            <a:endParaRPr lang="en-US" altLang="en-US" sz="3200" b="0" dirty="0"/>
          </a:p>
        </p:txBody>
      </p:sp>
      <p:pic>
        <p:nvPicPr>
          <p:cNvPr id="75781" name="Picture 24" descr="C:\Documents and Settings\HP_Administrator\My Documents\ARS\ARS-Regional2009-Germany2010\Fall-2011-Spring-2012\spring 2012\ToDo\cuttings\CuttingTransplant-2453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1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9917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Give more light and</a:t>
            </a:r>
          </a:p>
          <a:p>
            <a:r>
              <a:rPr lang="en-US" altLang="en-US" sz="2800" b="0" dirty="0"/>
              <a:t>     increase fertilizer to</a:t>
            </a:r>
          </a:p>
          <a:p>
            <a:r>
              <a:rPr lang="en-US" altLang="en-US" sz="2800" b="0" dirty="0"/>
              <a:t>     encourage new growth.</a:t>
            </a:r>
            <a:endParaRPr lang="en-US" altLang="en-US" sz="3200" b="0" dirty="0"/>
          </a:p>
        </p:txBody>
      </p:sp>
      <p:pic>
        <p:nvPicPr>
          <p:cNvPr id="76805" name="Picture 8" descr="C:\Documents and Settings\HP_Administrator\My Documents\ARS\ARS-Regional2009-Germany2010\Fall-2011-Spring-2012\spring 2012\ToDo\cuttings\Cutting-GrowOn-2456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9917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Give more light and</a:t>
            </a:r>
          </a:p>
          <a:p>
            <a:r>
              <a:rPr lang="en-US" altLang="en-US" sz="2800" b="0" dirty="0"/>
              <a:t>     increase fertilizer to</a:t>
            </a:r>
          </a:p>
          <a:p>
            <a:r>
              <a:rPr lang="en-US" altLang="en-US" sz="2800" b="0" dirty="0"/>
              <a:t>     encourage new growth.</a:t>
            </a:r>
            <a:endParaRPr lang="en-US" altLang="en-US" sz="3200" b="0" dirty="0"/>
          </a:p>
        </p:txBody>
      </p:sp>
      <p:sp>
        <p:nvSpPr>
          <p:cNvPr id="530438" name="Text Box 6"/>
          <p:cNvSpPr txBox="1">
            <a:spLocks noChangeArrowheads="1"/>
          </p:cNvSpPr>
          <p:nvPr/>
        </p:nvSpPr>
        <p:spPr bwMode="auto">
          <a:xfrm>
            <a:off x="228600" y="3397250"/>
            <a:ext cx="37208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Pinch long shoots to</a:t>
            </a:r>
          </a:p>
          <a:p>
            <a:r>
              <a:rPr lang="en-US" altLang="en-US" sz="2800" b="0" dirty="0"/>
              <a:t>     encourage branching.</a:t>
            </a:r>
          </a:p>
        </p:txBody>
      </p:sp>
      <p:pic>
        <p:nvPicPr>
          <p:cNvPr id="77830" name="Picture 8" descr="C:\Documents and Settings\HP_Administrator\My Documents\ARS\ARS-Regional2009-Germany2010\Fall-2011-Spring-2012\spring 2012\ToDo\cuttings\Cutting-NoPinch-2424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9753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8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9917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Give more light and</a:t>
            </a:r>
          </a:p>
          <a:p>
            <a:r>
              <a:rPr lang="en-US" altLang="en-US" sz="2800" b="0" dirty="0"/>
              <a:t>     increase fertilizer to</a:t>
            </a:r>
          </a:p>
          <a:p>
            <a:r>
              <a:rPr lang="en-US" altLang="en-US" sz="2800" b="0" dirty="0"/>
              <a:t>     encourage new growth.</a:t>
            </a:r>
            <a:endParaRPr lang="en-US" altLang="en-US" sz="3200" b="0" dirty="0"/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228600" y="3397250"/>
            <a:ext cx="37208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Pinch long shoots to</a:t>
            </a:r>
          </a:p>
          <a:p>
            <a:r>
              <a:rPr lang="en-US" altLang="en-US" sz="2800" b="0" dirty="0"/>
              <a:t>     encourage branching.</a:t>
            </a:r>
          </a:p>
        </p:txBody>
      </p:sp>
      <p:pic>
        <p:nvPicPr>
          <p:cNvPr id="78854" name="Picture 9" descr="C:\Documents and Settings\HP_Administrator\My Documents\ARS\ARS-Regional2009-Germany2010\Fall-2011-Spring-2012\spring 2012\ToDo\cuttings\Cutting-Pinch-B-2427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4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0" y="1066800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Be careful when removing lower leaves.</a:t>
            </a:r>
          </a:p>
        </p:txBody>
      </p:sp>
      <p:pic>
        <p:nvPicPr>
          <p:cNvPr id="11268" name="Picture 7" descr="C:\Documents and Settings\HP_Administrator\My Documents\ARS\ARS-Regional2009-Germany2010\Fall-2011-Spring-2012\spring 2012\ToDo\cuttings\LeafTear-Before-2438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2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1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Growing On 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3328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 pots in spring.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28600" y="2101850"/>
            <a:ext cx="39917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Give more light and</a:t>
            </a:r>
          </a:p>
          <a:p>
            <a:r>
              <a:rPr lang="en-US" altLang="en-US" sz="2800" b="0" dirty="0"/>
              <a:t>     increase fertilizer to</a:t>
            </a:r>
          </a:p>
          <a:p>
            <a:r>
              <a:rPr lang="en-US" altLang="en-US" sz="2800" b="0" dirty="0"/>
              <a:t>     encourage new growth.</a:t>
            </a:r>
            <a:endParaRPr lang="en-US" altLang="en-US" sz="3200" b="0" dirty="0"/>
          </a:p>
        </p:txBody>
      </p:sp>
      <p:sp>
        <p:nvSpPr>
          <p:cNvPr id="535557" name="Text Box 5"/>
          <p:cNvSpPr txBox="1">
            <a:spLocks noChangeArrowheads="1"/>
          </p:cNvSpPr>
          <p:nvPr/>
        </p:nvSpPr>
        <p:spPr bwMode="auto">
          <a:xfrm>
            <a:off x="244475" y="4311650"/>
            <a:ext cx="36877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4. Stop fertilizing in mid</a:t>
            </a:r>
          </a:p>
          <a:p>
            <a:r>
              <a:rPr lang="en-US" altLang="en-US" sz="2800" b="0" dirty="0"/>
              <a:t>    summer so plants go </a:t>
            </a:r>
          </a:p>
          <a:p>
            <a:r>
              <a:rPr lang="en-US" altLang="en-US" sz="2800" b="0" dirty="0"/>
              <a:t>    dormant by fall.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228600" y="3397250"/>
            <a:ext cx="37208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3. Pinch long shoots to</a:t>
            </a:r>
          </a:p>
          <a:p>
            <a:r>
              <a:rPr lang="en-US" altLang="en-US" sz="2800" b="0" dirty="0"/>
              <a:t>     encourage branching.</a:t>
            </a:r>
          </a:p>
        </p:txBody>
      </p:sp>
      <p:pic>
        <p:nvPicPr>
          <p:cNvPr id="79879" name="Picture 8" descr="C:\Documents and Settings\HP_Administrator\My Documents\ARS\ARS-Regional2009-Germany2010\Fall-2011-Spring-2012\spring 2012\ToDo\cuttings\Cutting-Dormant-0578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7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Blooming </a:t>
            </a:r>
          </a:p>
        </p:txBody>
      </p:sp>
      <p:sp>
        <p:nvSpPr>
          <p:cNvPr id="534536" name="Text Box 8"/>
          <p:cNvSpPr txBox="1">
            <a:spLocks noChangeArrowheads="1"/>
          </p:cNvSpPr>
          <p:nvPr/>
        </p:nvSpPr>
        <p:spPr bwMode="auto">
          <a:xfrm>
            <a:off x="5257800" y="1143000"/>
            <a:ext cx="3332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pots as needed.</a:t>
            </a:r>
          </a:p>
        </p:txBody>
      </p:sp>
      <p:pic>
        <p:nvPicPr>
          <p:cNvPr id="80900" name="Picture 11" descr="C:\Documents and Settings\HP_Administrator\My Documents\ARS\ARS-Regional2009-Germany2010\Fall-2011-Spring-2012\spring 2012\ToDo\cuttings\GrowingOn-3907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2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6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Blooming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5257800" y="2101850"/>
            <a:ext cx="32832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Grow to blooming</a:t>
            </a:r>
          </a:p>
          <a:p>
            <a:r>
              <a:rPr lang="en-US" altLang="en-US" sz="2800" b="0" dirty="0"/>
              <a:t>    size. (2 to 4 years)</a:t>
            </a:r>
            <a:endParaRPr lang="en-US" altLang="en-US" sz="3200" b="0" dirty="0"/>
          </a:p>
        </p:txBody>
      </p:sp>
      <p:pic>
        <p:nvPicPr>
          <p:cNvPr id="81925" name="Picture 7" descr="C:\Documents and Settings\HP_Administrator\My Documents\ARS\ARS-Regional2009-Germany2010\Fall-2011-Spring-2012\spring 2012\ToDo\cuttings\Bloom-2089-900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57800" y="1143000"/>
            <a:ext cx="3332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pots as needed.</a:t>
            </a:r>
          </a:p>
        </p:txBody>
      </p:sp>
    </p:spTree>
    <p:extLst>
      <p:ext uri="{BB962C8B-B14F-4D97-AF65-F5344CB8AC3E}">
        <p14:creationId xmlns:p14="http://schemas.microsoft.com/office/powerpoint/2010/main" val="3009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3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152400"/>
            <a:ext cx="4038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Blooming 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257800" y="1143000"/>
            <a:ext cx="3332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2800" b="0" dirty="0"/>
              <a:t>Transplant to larger</a:t>
            </a:r>
          </a:p>
          <a:p>
            <a:r>
              <a:rPr lang="en-US" altLang="en-US" sz="2800" b="0" dirty="0"/>
              <a:t>    pots as needed.</a:t>
            </a:r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257800" y="2101850"/>
            <a:ext cx="31967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2. Grow to blooming</a:t>
            </a:r>
          </a:p>
          <a:p>
            <a:r>
              <a:rPr lang="en-US" altLang="en-US" sz="2800" b="0" dirty="0"/>
              <a:t>    size. (2 to 4 years)</a:t>
            </a:r>
            <a:endParaRPr lang="en-US" altLang="en-US" sz="3200" b="0" dirty="0"/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5249863" y="3016250"/>
            <a:ext cx="33607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/>
              <a:t>3. Set plants out in the</a:t>
            </a:r>
          </a:p>
          <a:p>
            <a:r>
              <a:rPr lang="en-US" altLang="en-US" sz="2800" b="0"/>
              <a:t>    garden to enjoy! </a:t>
            </a:r>
          </a:p>
          <a:p>
            <a:r>
              <a:rPr lang="en-US" altLang="en-US" sz="2800" b="0"/>
              <a:t>    </a:t>
            </a:r>
          </a:p>
        </p:txBody>
      </p:sp>
      <p:pic>
        <p:nvPicPr>
          <p:cNvPr id="82950" name="Picture 7" descr="C:\Documents and Settings\HP_Administrator\My Documents\ARS\ARS-Regional2009-Germany2010\Fall-2011-Spring-2012\spring 2012\ToDo\cuttings\Segree-8202-900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8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93787"/>
          </a:xfrm>
        </p:spPr>
        <p:txBody>
          <a:bodyPr/>
          <a:lstStyle/>
          <a:p>
            <a:pPr eaLnBrk="1" hangingPunct="1"/>
            <a:r>
              <a:rPr lang="en-US" altLang="en-US" b="1" i="1">
                <a:solidFill>
                  <a:srgbClr val="CCFF99"/>
                </a:solidFill>
                <a:effectLst/>
                <a:latin typeface="Times New Roman" pitchFamily="18" charset="0"/>
              </a:rPr>
              <a:t>Rhododendron Cuttings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51203" name="Picture 3" descr="E:\ARS-Back\Convention2006\A-PlantSale\A-PlantSaleStart\PlantSaleData\Dexter\MorningAfter-01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905000"/>
            <a:ext cx="578167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6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313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CCFF99"/>
                </a:solidFill>
                <a:latin typeface="Times New Roman" pitchFamily="18" charset="0"/>
              </a:rPr>
              <a:t>Considerations</a:t>
            </a:r>
          </a:p>
        </p:txBody>
      </p:sp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649288" y="1981200"/>
            <a:ext cx="26273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Timing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Selection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Preparation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Sterilization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Hormone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Rooting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b="0">
                <a:latin typeface="Times New Roman" pitchFamily="18" charset="0"/>
              </a:rPr>
              <a:t>Growing</a:t>
            </a:r>
            <a:endParaRPr lang="en-US" altLang="en-US" sz="400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6" grpId="0" autoUpdateAnimBg="0"/>
      <p:bldP spid="376837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C:\Documents and Settings\dell\My Documents\ARS\Propagation\images\KeiskeiDwarf-03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73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6" name="Picture 6" descr="C:\Documents and Settings\dell\My Documents\ARS\Propagation\images\KeiskeiDwarf-01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73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 descr="C:\Documents and Settings\dell\My Documents\ARS\Propagation\images\BlueEnsign-02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5763"/>
            <a:ext cx="4495800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8" name="Picture 8" descr="C:\Documents and Settings\dell\My Documents\ARS\Propagation\images\BlueEnsign-01-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5763"/>
            <a:ext cx="4495800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Two Rhododendron Types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228600" y="51816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0">
                <a:effectLst/>
                <a:latin typeface="Times New Roman" pitchFamily="18" charset="0"/>
              </a:rPr>
              <a:t>Small Leaf Rhododendrons</a:t>
            </a:r>
          </a:p>
        </p:txBody>
      </p:sp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4800600" y="5181600"/>
            <a:ext cx="441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0">
                <a:effectLst/>
                <a:latin typeface="Times New Roman" pitchFamily="18" charset="0"/>
              </a:rPr>
              <a:t>Large Leaf Rhododendrons</a:t>
            </a:r>
          </a:p>
        </p:txBody>
      </p:sp>
      <p:sp>
        <p:nvSpPr>
          <p:cNvPr id="506889" name="Text Box 9"/>
          <p:cNvSpPr txBox="1">
            <a:spLocks noChangeArrowheads="1"/>
          </p:cNvSpPr>
          <p:nvPr/>
        </p:nvSpPr>
        <p:spPr bwMode="auto">
          <a:xfrm>
            <a:off x="1295400" y="882650"/>
            <a:ext cx="198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i="1">
                <a:solidFill>
                  <a:srgbClr val="CCFF99"/>
                </a:solidFill>
                <a:effectLst/>
              </a:rPr>
              <a:t>Lepidotes</a:t>
            </a: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5791200" y="914400"/>
            <a:ext cx="213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i="1">
                <a:solidFill>
                  <a:srgbClr val="CCFF99"/>
                </a:solidFill>
                <a:effectLst/>
              </a:rPr>
              <a:t>Elepidotes</a:t>
            </a:r>
          </a:p>
        </p:txBody>
      </p:sp>
      <p:sp>
        <p:nvSpPr>
          <p:cNvPr id="506891" name="Text Box 11"/>
          <p:cNvSpPr txBox="1">
            <a:spLocks noChangeArrowheads="1"/>
          </p:cNvSpPr>
          <p:nvPr/>
        </p:nvSpPr>
        <p:spPr bwMode="auto">
          <a:xfrm>
            <a:off x="1447800" y="56388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i="1">
                <a:effectLst/>
                <a:latin typeface="Times New Roman" pitchFamily="18" charset="0"/>
              </a:rPr>
              <a:t>R. keiskei</a:t>
            </a: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56388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i="1">
                <a:effectLst/>
                <a:latin typeface="Times New Roman" pitchFamily="18" charset="0"/>
              </a:rPr>
              <a:t>‘Blue  Ensign’</a:t>
            </a:r>
          </a:p>
        </p:txBody>
      </p:sp>
    </p:spTree>
    <p:extLst>
      <p:ext uri="{BB962C8B-B14F-4D97-AF65-F5344CB8AC3E}">
        <p14:creationId xmlns:p14="http://schemas.microsoft.com/office/powerpoint/2010/main" val="36891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50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3" grpId="0" autoUpdateAnimBg="0"/>
      <p:bldP spid="506885" grpId="0" autoUpdateAnimBg="0"/>
      <p:bldP spid="506889" grpId="0" autoUpdateAnimBg="0"/>
      <p:bldP spid="506890" grpId="0" autoUpdateAnimBg="0"/>
      <p:bldP spid="506891" grpId="0" autoUpdateAnimBg="0"/>
      <p:bldP spid="506892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Lepidotes</a:t>
            </a:r>
          </a:p>
        </p:txBody>
      </p:sp>
      <p:pic>
        <p:nvPicPr>
          <p:cNvPr id="505860" name="Picture 4" descr="C:\Documents and Settings\HP_Administrator\My Documents\ARS\ARS-Regional2009-Germany2010\Photography\images\temp\Lepidotes-Keiskie-0268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6248400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chemeClr val="tx1"/>
                </a:solidFill>
                <a:effectLst/>
              </a:rPr>
              <a:t>Lepidote</a:t>
            </a:r>
            <a:r>
              <a:rPr lang="en-US" altLang="en-US" sz="2800" dirty="0">
                <a:solidFill>
                  <a:schemeClr val="tx1"/>
                </a:solidFill>
                <a:effectLst/>
              </a:rPr>
              <a:t> Rhododendrons </a:t>
            </a:r>
            <a:r>
              <a:rPr lang="en-US" altLang="en-US" sz="2800" dirty="0"/>
              <a:t>usually </a:t>
            </a:r>
            <a:r>
              <a:rPr lang="en-US" altLang="en-US" sz="2800" dirty="0">
                <a:solidFill>
                  <a:schemeClr val="tx1"/>
                </a:solidFill>
                <a:effectLst/>
              </a:rPr>
              <a:t>have small leaves and look more like azaleas. </a:t>
            </a:r>
          </a:p>
        </p:txBody>
      </p:sp>
    </p:spTree>
    <p:extLst>
      <p:ext uri="{BB962C8B-B14F-4D97-AF65-F5344CB8AC3E}">
        <p14:creationId xmlns:p14="http://schemas.microsoft.com/office/powerpoint/2010/main" val="39843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Keiskei</a:t>
            </a:r>
          </a:p>
        </p:txBody>
      </p:sp>
      <p:pic>
        <p:nvPicPr>
          <p:cNvPr id="509962" name="Picture 1034" descr="C:\Documents and Settings\HP_Administrator\My Documents\ARS\ARS-Regional2009-Germany2010\Photography\images\temp\Lepidotes-Keiskie-0268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9956" name="Picture 1028" descr="C:\Documents and Settings\HP_Administrator\My Documents\ARS\ARS-Regional2009-Germany2010\Photography\images\temp\Keiskei-0270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4171" y="188893"/>
            <a:ext cx="4419600" cy="95410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1"/>
                </a:solidFill>
                <a:effectLst/>
              </a:rPr>
              <a:t>Follow the same procedure used to root azalea cuttings. </a:t>
            </a:r>
          </a:p>
        </p:txBody>
      </p:sp>
    </p:spTree>
    <p:extLst>
      <p:ext uri="{BB962C8B-B14F-4D97-AF65-F5344CB8AC3E}">
        <p14:creationId xmlns:p14="http://schemas.microsoft.com/office/powerpoint/2010/main" val="6076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</a:t>
            </a:r>
            <a:endParaRPr lang="en-US" altLang="en-US"/>
          </a:p>
        </p:txBody>
      </p:sp>
      <p:pic>
        <p:nvPicPr>
          <p:cNvPr id="8" name="Picture 7" descr="C:\Documents and Settings\dell\My Documents\ARS\Propagation\images\BlueEnsign-02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2903" name="Text Box 7"/>
          <p:cNvSpPr txBox="1">
            <a:spLocks noChangeArrowheads="1"/>
          </p:cNvSpPr>
          <p:nvPr/>
        </p:nvSpPr>
        <p:spPr bwMode="auto">
          <a:xfrm>
            <a:off x="3657600" y="5257800"/>
            <a:ext cx="5135336" cy="138499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chemeClr val="tx1"/>
                </a:solidFill>
                <a:effectLst/>
              </a:rPr>
              <a:t>Elepidote</a:t>
            </a:r>
            <a:r>
              <a:rPr lang="en-US" altLang="en-US" sz="2800" dirty="0">
                <a:solidFill>
                  <a:schemeClr val="tx1"/>
                </a:solidFill>
                <a:effectLst/>
              </a:rPr>
              <a:t> rhododendrons are the large leaf plants most people </a:t>
            </a:r>
            <a:r>
              <a:rPr lang="en-US" altLang="en-US" sz="2800" dirty="0"/>
              <a:t>associate with the genus</a:t>
            </a:r>
            <a:r>
              <a:rPr lang="en-US" altLang="en-US" sz="2800" dirty="0">
                <a:solidFill>
                  <a:schemeClr val="tx1"/>
                </a:solidFill>
                <a:effectLst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5786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0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</a:t>
            </a:r>
            <a:endParaRPr lang="en-US" altLang="en-US"/>
          </a:p>
        </p:txBody>
      </p:sp>
      <p:pic>
        <p:nvPicPr>
          <p:cNvPr id="5" name="Picture 8" descr="C:\Documents and Settings\dell\My Documents\ARS\Propagation\images\BlueEnsign-01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3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903" name="Text Box 7"/>
          <p:cNvSpPr txBox="1">
            <a:spLocks noChangeArrowheads="1"/>
          </p:cNvSpPr>
          <p:nvPr/>
        </p:nvSpPr>
        <p:spPr bwMode="auto">
          <a:xfrm>
            <a:off x="3886200" y="5781020"/>
            <a:ext cx="4648200" cy="52322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1"/>
                </a:solidFill>
                <a:effectLst/>
              </a:rPr>
              <a:t>We handle them differently.  </a:t>
            </a:r>
          </a:p>
        </p:txBody>
      </p:sp>
    </p:spTree>
    <p:extLst>
      <p:ext uri="{BB962C8B-B14F-4D97-AF65-F5344CB8AC3E}">
        <p14:creationId xmlns:p14="http://schemas.microsoft.com/office/powerpoint/2010/main" val="29123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Timing and Selection</a:t>
            </a:r>
            <a:r>
              <a:rPr lang="en-US" altLang="en-US" b="1" dirty="0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2291" name="Text Box 1027"/>
          <p:cNvSpPr txBox="1">
            <a:spLocks noChangeArrowheads="1"/>
          </p:cNvSpPr>
          <p:nvPr/>
        </p:nvSpPr>
        <p:spPr bwMode="auto">
          <a:xfrm>
            <a:off x="0" y="1066800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Be careful when removing lower leaves.</a:t>
            </a:r>
          </a:p>
        </p:txBody>
      </p:sp>
      <p:sp>
        <p:nvSpPr>
          <p:cNvPr id="521221" name="Text Box 1029"/>
          <p:cNvSpPr txBox="1">
            <a:spLocks noChangeArrowheads="1"/>
          </p:cNvSpPr>
          <p:nvPr/>
        </p:nvSpPr>
        <p:spPr bwMode="auto">
          <a:xfrm>
            <a:off x="0" y="2362200"/>
            <a:ext cx="297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0" dirty="0"/>
              <a:t>    Don’t pull down since it can tear the bark off the stem. </a:t>
            </a:r>
          </a:p>
        </p:txBody>
      </p:sp>
      <p:pic>
        <p:nvPicPr>
          <p:cNvPr id="12293" name="Picture 1031" descr="C:\Documents and Settings\HP_Administrator\My Documents\ARS\ARS-Regional2009-Germany2010\Fall-2011-Spring-2012\spring 2012\ToDo\cuttings\LeafTear-2440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226" name="Text Box 1034"/>
          <p:cNvSpPr txBox="1">
            <a:spLocks noChangeArrowheads="1"/>
          </p:cNvSpPr>
          <p:nvPr/>
        </p:nvSpPr>
        <p:spPr bwMode="auto">
          <a:xfrm>
            <a:off x="6858000" y="13716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0" dirty="0">
                <a:solidFill>
                  <a:srgbClr val="FF3300"/>
                </a:solidFill>
              </a:rPr>
              <a:t>Bark Gets</a:t>
            </a:r>
          </a:p>
          <a:p>
            <a:pPr algn="ctr"/>
            <a:r>
              <a:rPr lang="en-US" altLang="en-US" sz="2800" b="0" dirty="0">
                <a:solidFill>
                  <a:srgbClr val="FF3300"/>
                </a:solidFill>
              </a:rPr>
              <a:t>Torn Away</a:t>
            </a:r>
          </a:p>
        </p:txBody>
      </p:sp>
      <p:sp>
        <p:nvSpPr>
          <p:cNvPr id="521227" name="Line 1035"/>
          <p:cNvSpPr>
            <a:spLocks noChangeShapeType="1"/>
          </p:cNvSpPr>
          <p:nvPr/>
        </p:nvSpPr>
        <p:spPr bwMode="auto">
          <a:xfrm>
            <a:off x="6210300" y="2439988"/>
            <a:ext cx="0" cy="5318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1" grpId="0" autoUpdateAnimBg="0"/>
      <p:bldP spid="521226" grpId="0" autoUpdateAnimBg="0"/>
      <p:bldP spid="52122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14" name="Picture 10" descr="C:\Documents and Settings\HP_Administrator\My Documents\ARS\ARS-Regional2009-Germany2010\Photography\images\temp\maximum-3797-crop-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" y="936171"/>
            <a:ext cx="3698875" cy="5562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13" name="Picture 9" descr="C:\Documents and Settings\HP_Administrator\My Documents\ARS\ARS-Regional2009-Germany2010\Photography\images\temp\catawbiense-7586-crop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990600"/>
            <a:ext cx="3698875" cy="5562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709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8382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These Common Natives are </a:t>
            </a:r>
            <a:r>
              <a:rPr lang="en-US" altLang="en-US" sz="3600" b="1" dirty="0" err="1">
                <a:solidFill>
                  <a:schemeClr val="tx1"/>
                </a:solidFill>
                <a:effectLst/>
                <a:latin typeface="Times New Roman" pitchFamily="18" charset="0"/>
              </a:rPr>
              <a:t>Elepidotes</a:t>
            </a:r>
            <a:endParaRPr lang="en-US" altLang="en-US" b="1" dirty="0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1143000" y="958850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maximum</a:t>
            </a:r>
            <a:r>
              <a:rPr lang="en-US" alt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84712" name="Text Box 8"/>
          <p:cNvSpPr txBox="1">
            <a:spLocks noChangeArrowheads="1"/>
          </p:cNvSpPr>
          <p:nvPr/>
        </p:nvSpPr>
        <p:spPr bwMode="auto">
          <a:xfrm>
            <a:off x="5289550" y="958850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</a:t>
            </a:r>
            <a:r>
              <a:rPr lang="en-US" altLang="en-US" sz="3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catawbiense</a:t>
            </a:r>
            <a:r>
              <a:rPr lang="en-US" alt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66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1" grpId="0" autoUpdateAnimBg="0"/>
      <p:bldP spid="584712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Elepidotes: </a:t>
            </a:r>
            <a:r>
              <a:rPr lang="en-US" altLang="en-US" sz="4000" b="1" i="1">
                <a:solidFill>
                  <a:srgbClr val="CCFF99"/>
                </a:solidFill>
                <a:effectLst/>
                <a:latin typeface="Times New Roman" pitchFamily="18" charset="0"/>
              </a:rPr>
              <a:t>When to Take Cuttings</a:t>
            </a:r>
            <a:endParaRPr lang="en-US" altLang="en-US" b="1" i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2819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1. Some varieties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 better in July or August.</a:t>
            </a:r>
          </a:p>
        </p:txBody>
      </p:sp>
      <p:pic>
        <p:nvPicPr>
          <p:cNvPr id="378886" name="Picture 6" descr="C:\Documents and Settings\dell\My Documents\ARS\Propagation\images\B208-Wheat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9" name="Text Box 9"/>
          <p:cNvSpPr txBox="1">
            <a:spLocks noChangeArrowheads="1"/>
          </p:cNvSpPr>
          <p:nvPr/>
        </p:nvSpPr>
        <p:spPr bwMode="auto">
          <a:xfrm>
            <a:off x="4953000" y="58674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‘Wheatley’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3" grpId="0" autoUpdateAnimBg="0"/>
      <p:bldP spid="378889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Elepidotes: </a:t>
            </a:r>
            <a:r>
              <a:rPr lang="en-US" altLang="en-US" sz="4000" b="1" i="1">
                <a:solidFill>
                  <a:srgbClr val="CCFF99"/>
                </a:solidFill>
                <a:effectLst/>
                <a:latin typeface="Times New Roman" pitchFamily="18" charset="0"/>
              </a:rPr>
              <a:t>When to Take Cuttings</a:t>
            </a:r>
            <a:endParaRPr lang="en-US" altLang="en-US" b="1" i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1. Some varieties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 better in July or August.</a:t>
            </a:r>
          </a:p>
        </p:txBody>
      </p:sp>
      <p:sp>
        <p:nvSpPr>
          <p:cNvPr id="442373" name="Text Box 5"/>
          <p:cNvSpPr txBox="1">
            <a:spLocks noChangeArrowheads="1"/>
          </p:cNvSpPr>
          <p:nvPr/>
        </p:nvSpPr>
        <p:spPr bwMode="auto">
          <a:xfrm>
            <a:off x="381000" y="26670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Some varieties root better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late fall.</a:t>
            </a:r>
          </a:p>
        </p:txBody>
      </p:sp>
      <p:pic>
        <p:nvPicPr>
          <p:cNvPr id="54277" name="Picture 6" descr="C:\Documents and Settings\dell\My Documents\ARS\Propagation\images\B208-Wheat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5" name="Picture 7" descr="E:\MyPictures-Back\A-Landscape\Scaled\MistMaiden-flowers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8" name="Text Box 10"/>
          <p:cNvSpPr txBox="1">
            <a:spLocks noChangeArrowheads="1"/>
          </p:cNvSpPr>
          <p:nvPr/>
        </p:nvSpPr>
        <p:spPr bwMode="auto">
          <a:xfrm>
            <a:off x="4419600" y="5867400"/>
            <a:ext cx="3886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>
                <a:latin typeface="Times New Roman" pitchFamily="18" charset="0"/>
              </a:rPr>
              <a:t>R. yakushimanum</a:t>
            </a:r>
            <a:r>
              <a:rPr lang="en-US" altLang="en-US" sz="2400">
                <a:latin typeface="Times New Roman" pitchFamily="18" charset="0"/>
              </a:rPr>
              <a:t> hybrids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3" grpId="0" autoUpdateAnimBg="0"/>
      <p:bldP spid="442378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Elepidotes: </a:t>
            </a:r>
            <a:r>
              <a:rPr lang="en-US" altLang="en-US" sz="4000" b="1" i="1">
                <a:solidFill>
                  <a:srgbClr val="CCFF99"/>
                </a:solidFill>
                <a:effectLst/>
                <a:latin typeface="Times New Roman" pitchFamily="18" charset="0"/>
              </a:rPr>
              <a:t>When to Take Cuttings</a:t>
            </a:r>
            <a:endParaRPr lang="en-US" altLang="en-US" b="1" i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5299" name="Text Box 1027"/>
          <p:cNvSpPr txBox="1">
            <a:spLocks noChangeArrowheads="1"/>
          </p:cNvSpPr>
          <p:nvPr/>
        </p:nvSpPr>
        <p:spPr bwMode="auto">
          <a:xfrm>
            <a:off x="381000" y="12954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1. Some varieties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 better in July or August.</a:t>
            </a:r>
          </a:p>
        </p:txBody>
      </p:sp>
      <p:sp>
        <p:nvSpPr>
          <p:cNvPr id="443396" name="Text Box 1028"/>
          <p:cNvSpPr txBox="1">
            <a:spLocks noChangeArrowheads="1"/>
          </p:cNvSpPr>
          <p:nvPr/>
        </p:nvSpPr>
        <p:spPr bwMode="auto">
          <a:xfrm>
            <a:off x="381000" y="39624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Some are hard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to root at any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time of year.</a:t>
            </a:r>
          </a:p>
        </p:txBody>
      </p:sp>
      <p:sp>
        <p:nvSpPr>
          <p:cNvPr id="55301" name="Text Box 1029"/>
          <p:cNvSpPr txBox="1">
            <a:spLocks noChangeArrowheads="1"/>
          </p:cNvSpPr>
          <p:nvPr/>
        </p:nvSpPr>
        <p:spPr bwMode="auto">
          <a:xfrm>
            <a:off x="381000" y="26670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Some varieties root better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late fall.</a:t>
            </a:r>
          </a:p>
        </p:txBody>
      </p:sp>
      <p:pic>
        <p:nvPicPr>
          <p:cNvPr id="55302" name="Picture 1030" descr="C:\Documents and Settings\dell\My Documents\ARS\Propagation\images\B208-Wheat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031" descr="E:\MyPictures-Back\A-Landscape\Scaled\MistMaiden-flowers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400" name="Picture 1032" descr="C:\Documents and Settings\dell\My Documents\ARS\Propagation\images\Caroline-01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403" name="Text Box 1035"/>
          <p:cNvSpPr txBox="1">
            <a:spLocks noChangeArrowheads="1"/>
          </p:cNvSpPr>
          <p:nvPr/>
        </p:nvSpPr>
        <p:spPr bwMode="auto">
          <a:xfrm>
            <a:off x="5410200" y="58674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‘Caroline’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6" grpId="0" autoUpdateAnimBg="0"/>
      <p:bldP spid="443403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Elepidotes: </a:t>
            </a:r>
            <a:r>
              <a:rPr lang="en-US" altLang="en-US" sz="4000" b="1" i="1">
                <a:solidFill>
                  <a:srgbClr val="CCFF99"/>
                </a:solidFill>
                <a:effectLst/>
                <a:latin typeface="Times New Roman" pitchFamily="18" charset="0"/>
              </a:rPr>
              <a:t>When to Take Cuttings</a:t>
            </a:r>
            <a:endParaRPr lang="en-US" altLang="en-US" b="1" i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1. Some varieties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root better in July or August.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" y="39624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Some are hard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to root at any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time of year.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81000" y="26670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Some varieties root better in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late fall.</a:t>
            </a:r>
          </a:p>
        </p:txBody>
      </p:sp>
      <p:pic>
        <p:nvPicPr>
          <p:cNvPr id="56326" name="Picture 6" descr="C:\Documents and Settings\dell\My Documents\ARS\Propagation\images\B208-Wheat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E:\MyPictures-Back\A-Landscape\Scaled\MistMaiden-flowers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C:\Documents and Settings\dell\My Documents\ARS\Propagation\images\Caroline-01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381000" y="54102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4. Some are nearly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>
                <a:latin typeface="Times New Roman" pitchFamily="18" charset="0"/>
              </a:rPr>
              <a:t>    impossible!</a:t>
            </a:r>
          </a:p>
        </p:txBody>
      </p:sp>
      <p:pic>
        <p:nvPicPr>
          <p:cNvPr id="444429" name="Picture 13" descr="C:\Documents and Settings\dell\My Documents\ARS\Propagation\images\JackCowles-6566-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9436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30" name="Text Box 14"/>
          <p:cNvSpPr txBox="1">
            <a:spLocks noChangeArrowheads="1"/>
          </p:cNvSpPr>
          <p:nvPr/>
        </p:nvSpPr>
        <p:spPr bwMode="auto">
          <a:xfrm>
            <a:off x="5043714" y="5754688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‘Jack Cowles’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77000" y="5073978"/>
            <a:ext cx="2438400" cy="52322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i="1" dirty="0">
                <a:solidFill>
                  <a:schemeClr val="tx1"/>
                </a:solidFill>
                <a:effectLst/>
              </a:rPr>
              <a:t>Try Grafting!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8" grpId="0" autoUpdateAnimBg="0"/>
      <p:bldP spid="444430" grpId="0" animBg="1" autoUpdateAnimBg="0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C:\Documents and Settings\dell\My Documents\ARS\Propagation\images\LateSummer-Cardinal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7912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381000" y="15240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Take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in mid summer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to late autumn.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8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dell\My Documents\ARS\Propagation\images\LateSummer-Cardinal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7912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Cutting Selection</a:t>
            </a:r>
            <a:r>
              <a:rPr lang="en-US" altLang="en-US" b="1">
                <a:solidFill>
                  <a:srgbClr val="CCFF99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1524000"/>
            <a:ext cx="281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Take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in mid summer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to late autumn.</a:t>
            </a:r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457200" y="4265613"/>
            <a:ext cx="2667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3. Smaller shoots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without buds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seem to root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 more easily.</a:t>
            </a:r>
          </a:p>
        </p:txBody>
      </p:sp>
      <p:pic>
        <p:nvPicPr>
          <p:cNvPr id="445446" name="Picture 6" descr="C:\Documents and Settings\dell\My Documents\ARS\Propagation\images\AAA-RhodoCutting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7" name="Text Box 7"/>
          <p:cNvSpPr txBox="1">
            <a:spLocks noChangeArrowheads="1"/>
          </p:cNvSpPr>
          <p:nvPr/>
        </p:nvSpPr>
        <p:spPr bwMode="auto">
          <a:xfrm>
            <a:off x="457200" y="2971800"/>
            <a:ext cx="266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Stems should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be firm, not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soft.</a:t>
            </a:r>
          </a:p>
        </p:txBody>
      </p:sp>
      <p:sp>
        <p:nvSpPr>
          <p:cNvPr id="445448" name="Line 8"/>
          <p:cNvSpPr>
            <a:spLocks noChangeShapeType="1"/>
          </p:cNvSpPr>
          <p:nvPr/>
        </p:nvSpPr>
        <p:spPr bwMode="auto">
          <a:xfrm flipV="1">
            <a:off x="5943600" y="4876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9" name="Line 9"/>
          <p:cNvSpPr>
            <a:spLocks noChangeShapeType="1"/>
          </p:cNvSpPr>
          <p:nvPr/>
        </p:nvSpPr>
        <p:spPr bwMode="auto">
          <a:xfrm flipH="1" flipV="1">
            <a:off x="7086600" y="3733800"/>
            <a:ext cx="7620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5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5" grpId="0" autoUpdateAnimBg="0"/>
      <p:bldP spid="445447" grpId="0" autoUpdateAnimBg="0"/>
      <p:bldP spid="445448" grpId="0" animBg="1"/>
      <p:bldP spid="44544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381955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455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Soak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5% Clorox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solution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five minutes.</a:t>
            </a:r>
          </a:p>
        </p:txBody>
      </p:sp>
      <p:sp>
        <p:nvSpPr>
          <p:cNvPr id="381958" name="Text Box 6"/>
          <p:cNvSpPr txBox="1">
            <a:spLocks noChangeArrowheads="1"/>
          </p:cNvSpPr>
          <p:nvPr/>
        </p:nvSpPr>
        <p:spPr bwMode="auto">
          <a:xfrm>
            <a:off x="381000" y="1057275"/>
            <a:ext cx="2513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CCFF99"/>
                </a:solidFill>
                <a:latin typeface="Times New Roman" pitchFamily="18" charset="0"/>
              </a:rPr>
              <a:t>Same as Before</a:t>
            </a:r>
          </a:p>
        </p:txBody>
      </p:sp>
      <p:pic>
        <p:nvPicPr>
          <p:cNvPr id="65541" name="Picture 7" descr="C:\Documents and Settings\dell\My Documents\ARS\Propagation\images\Clorox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1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 autoUpdateAnimBg="0"/>
      <p:bldP spid="381958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455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Soak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5% Clorox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solution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five minutes.</a:t>
            </a: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381000" y="2847975"/>
            <a:ext cx="2667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Rinse well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clear water.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latin typeface="Times New Roman" pitchFamily="18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381000" y="1057275"/>
            <a:ext cx="2513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CCFF99"/>
                </a:solidFill>
                <a:latin typeface="Times New Roman" pitchFamily="18" charset="0"/>
              </a:rPr>
              <a:t>Same as Before</a:t>
            </a:r>
          </a:p>
        </p:txBody>
      </p:sp>
      <p:pic>
        <p:nvPicPr>
          <p:cNvPr id="66566" name="Picture 7" descr="C:\Documents and Settings\dell\My Documents\ARS\Propagation\images\Clorox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6" name="Picture 10" descr="C:\Documents and Settings\dell\My Documents\ARS\Propagation\images\niagara-3009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8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1" grpId="0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FF99"/>
                </a:solidFill>
                <a:effectLst/>
                <a:latin typeface="Times New Roman" pitchFamily="18" charset="0"/>
              </a:rPr>
              <a:t>Sterilization</a:t>
            </a:r>
            <a:endParaRPr lang="en-US" altLang="en-US" b="1">
              <a:solidFill>
                <a:srgbClr val="CC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81000" y="1571625"/>
            <a:ext cx="2455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800" b="0" dirty="0">
                <a:latin typeface="Times New Roman" pitchFamily="18" charset="0"/>
              </a:rPr>
              <a:t>Soak cuttings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5% Clorox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solution for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five minutes.</a:t>
            </a:r>
          </a:p>
        </p:txBody>
      </p:sp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381000" y="4173538"/>
            <a:ext cx="269716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latin typeface="Times New Roman" pitchFamily="18" charset="0"/>
              </a:rPr>
              <a:t>Alternative: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Spray with 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fungicide 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insecticide mix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after sticking.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81000" y="2847975"/>
            <a:ext cx="25645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2. Rinse well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0" dirty="0">
                <a:latin typeface="Times New Roman" pitchFamily="18" charset="0"/>
              </a:rPr>
              <a:t>    in clear water.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 dirty="0">
              <a:latin typeface="Times New Roman" pitchFamily="18" charset="0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81000" y="1057275"/>
            <a:ext cx="2513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CCFF99"/>
                </a:solidFill>
                <a:latin typeface="Times New Roman" pitchFamily="18" charset="0"/>
              </a:rPr>
              <a:t>Same as Before</a:t>
            </a:r>
          </a:p>
        </p:txBody>
      </p:sp>
      <p:pic>
        <p:nvPicPr>
          <p:cNvPr id="67591" name="Picture 7" descr="C:\Documents and Settings\dell\My Documents\ARS\Propagation\images\Clorox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C:\Documents and Settings\dell\My Documents\ARS\Propagation\images\niagara-3009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9" name="Picture 9" descr="C:\Documents and Settings\dell\My Documents\ARS\Propagation\images\Grafting\Sprayer-8782-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5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5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4" grpId="0" autoUpdateAnimBg="0"/>
    </p:bldLst>
  </p:timing>
</p:sld>
</file>

<file path=ppt/theme/theme1.xml><?xml version="1.0" encoding="utf-8"?>
<a:theme xmlns:a="http://schemas.openxmlformats.org/drawingml/2006/main" name="Orbit">
  <a:themeElements>
    <a:clrScheme name="">
      <a:dk1>
        <a:srgbClr val="006E03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19650</TotalTime>
  <Words>4400</Words>
  <Application>Microsoft Macintosh PowerPoint</Application>
  <PresentationFormat>On-screen Show (4:3)</PresentationFormat>
  <Paragraphs>1017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1" baseType="lpstr">
      <vt:lpstr>Arial</vt:lpstr>
      <vt:lpstr>Calibri</vt:lpstr>
      <vt:lpstr>Times New Roman</vt:lpstr>
      <vt:lpstr>Wingdings</vt:lpstr>
      <vt:lpstr>Orbit</vt:lpstr>
      <vt:lpstr>Propagation</vt:lpstr>
      <vt:lpstr>Propagation</vt:lpstr>
      <vt:lpstr>Propagation by Cuttings</vt:lpstr>
      <vt:lpstr>Evergreen Azalea Cuttings </vt:lpstr>
      <vt:lpstr>Timing and Selection </vt:lpstr>
      <vt:lpstr>Timing and Selection </vt:lpstr>
      <vt:lpstr>Timing and Selection </vt:lpstr>
      <vt:lpstr>Timing and Selection </vt:lpstr>
      <vt:lpstr>Timing and Selection </vt:lpstr>
      <vt:lpstr>Timing and Selection </vt:lpstr>
      <vt:lpstr>Timing and Selection </vt:lpstr>
      <vt:lpstr>Cutting Length </vt:lpstr>
      <vt:lpstr>Cutting Length </vt:lpstr>
      <vt:lpstr>Why Short  Cuttings? </vt:lpstr>
      <vt:lpstr>Why Short  Cuttings? </vt:lpstr>
      <vt:lpstr>Why Short  Cuttings? </vt:lpstr>
      <vt:lpstr>Why Short  Cuttings? </vt:lpstr>
      <vt:lpstr>Why Short  Cuttings? </vt:lpstr>
      <vt:lpstr>Why Short  Cuttings? </vt:lpstr>
      <vt:lpstr>Why Short  Cuttings? </vt:lpstr>
      <vt:lpstr>Sterilization </vt:lpstr>
      <vt:lpstr>Sterilization </vt:lpstr>
      <vt:lpstr>Rooting Hormone </vt:lpstr>
      <vt:lpstr>Rooting Hormone </vt:lpstr>
      <vt:lpstr>Rooting Environment</vt:lpstr>
      <vt:lpstr>Rooting Environment</vt:lpstr>
      <vt:lpstr>Rooting Environment</vt:lpstr>
      <vt:lpstr>Growing On </vt:lpstr>
      <vt:lpstr>Growing On </vt:lpstr>
      <vt:lpstr>Growing On </vt:lpstr>
      <vt:lpstr>Growing On </vt:lpstr>
      <vt:lpstr>Growing On </vt:lpstr>
      <vt:lpstr>Growing On </vt:lpstr>
      <vt:lpstr>Why do cuttings need protection?</vt:lpstr>
      <vt:lpstr>Why do cuttings need protection?</vt:lpstr>
      <vt:lpstr>Why do cuttings need protection?</vt:lpstr>
      <vt:lpstr>Why do cuttings need protection?</vt:lpstr>
      <vt:lpstr>Why do cuttings need protection?</vt:lpstr>
      <vt:lpstr>Why do cuttings need protection?</vt:lpstr>
      <vt:lpstr>Winter Problems!</vt:lpstr>
      <vt:lpstr>PowerPoint Presentation</vt:lpstr>
      <vt:lpstr>Growing On </vt:lpstr>
      <vt:lpstr>Growing On </vt:lpstr>
      <vt:lpstr>Deciduous Azalea Cuttings</vt:lpstr>
      <vt:lpstr>Why is Dormancy a Problem? </vt:lpstr>
      <vt:lpstr>Why is Dormancy a Problem? </vt:lpstr>
      <vt:lpstr>Why is Dormancy a Problem? </vt:lpstr>
      <vt:lpstr>Why is Dormancy a Problem? </vt:lpstr>
      <vt:lpstr>Why is Dormancy a Problem? </vt:lpstr>
      <vt:lpstr>Why is Dormancy a Problem? </vt:lpstr>
      <vt:lpstr>PowerPoint Presentation</vt:lpstr>
      <vt:lpstr>Timing and Selection </vt:lpstr>
      <vt:lpstr>Timing and Selection </vt:lpstr>
      <vt:lpstr>Timing and Selection </vt:lpstr>
      <vt:lpstr>Timing and Selection </vt:lpstr>
      <vt:lpstr>Timing and Selection </vt:lpstr>
      <vt:lpstr>Cutting Preparation </vt:lpstr>
      <vt:lpstr>Cutting Preparation </vt:lpstr>
      <vt:lpstr>Cutting Preparation </vt:lpstr>
      <vt:lpstr>Cutting Preparation </vt:lpstr>
      <vt:lpstr>Cutting Preparation </vt:lpstr>
      <vt:lpstr>Sterilization</vt:lpstr>
      <vt:lpstr>Sterilization</vt:lpstr>
      <vt:lpstr>Rooting Hormone</vt:lpstr>
      <vt:lpstr>Rooting Hormone</vt:lpstr>
      <vt:lpstr>Rooting Environment </vt:lpstr>
      <vt:lpstr>Rooting Environment </vt:lpstr>
      <vt:lpstr>Rooting Environment </vt:lpstr>
      <vt:lpstr>Rooting Environment </vt:lpstr>
      <vt:lpstr>Rooting Environment </vt:lpstr>
      <vt:lpstr>Breaking Dormancy </vt:lpstr>
      <vt:lpstr>Breaking Dormancy </vt:lpstr>
      <vt:lpstr>Breaking Dormancy </vt:lpstr>
      <vt:lpstr>Growing On </vt:lpstr>
      <vt:lpstr>Growing On </vt:lpstr>
      <vt:lpstr>Growing On </vt:lpstr>
      <vt:lpstr>Growing On </vt:lpstr>
      <vt:lpstr>Growing On </vt:lpstr>
      <vt:lpstr>Growing On </vt:lpstr>
      <vt:lpstr>Growing On </vt:lpstr>
      <vt:lpstr>Blooming </vt:lpstr>
      <vt:lpstr>Blooming </vt:lpstr>
      <vt:lpstr>Blooming </vt:lpstr>
      <vt:lpstr>Rhododendron Cuttings </vt:lpstr>
      <vt:lpstr>Two Rhododendron Types</vt:lpstr>
      <vt:lpstr>Lepidotes</vt:lpstr>
      <vt:lpstr>Keiskei</vt:lpstr>
      <vt:lpstr>Elepidotes</vt:lpstr>
      <vt:lpstr>Elepidotes</vt:lpstr>
      <vt:lpstr>These Common Natives are Elepidotes</vt:lpstr>
      <vt:lpstr>Elepidotes: When to Take Cuttings</vt:lpstr>
      <vt:lpstr>Elepidotes: When to Take Cuttings</vt:lpstr>
      <vt:lpstr>Elepidotes: When to Take Cuttings</vt:lpstr>
      <vt:lpstr>Elepidotes: When to Take Cuttings</vt:lpstr>
      <vt:lpstr>Cutting Selection </vt:lpstr>
      <vt:lpstr>Cutting Selection </vt:lpstr>
      <vt:lpstr>Sterilization</vt:lpstr>
      <vt:lpstr>Sterilization</vt:lpstr>
      <vt:lpstr>Sterilization</vt:lpstr>
      <vt:lpstr>Cutting Preparation </vt:lpstr>
      <vt:lpstr>Cutting Preparation </vt:lpstr>
      <vt:lpstr>Cutting Preparation </vt:lpstr>
      <vt:lpstr>Cutting Preparation </vt:lpstr>
      <vt:lpstr>Cutting Preparation </vt:lpstr>
      <vt:lpstr>Cutting Preparation </vt:lpstr>
      <vt:lpstr>Cutting Preparation </vt:lpstr>
      <vt:lpstr>Cutting Preparation </vt:lpstr>
      <vt:lpstr>Rooting Hormone</vt:lpstr>
      <vt:lpstr>PowerPoint Presentation</vt:lpstr>
      <vt:lpstr>Rooting Environment </vt:lpstr>
      <vt:lpstr>Rooting Environment </vt:lpstr>
      <vt:lpstr>Rooting Environment </vt:lpstr>
      <vt:lpstr>Rooting Environment </vt:lpstr>
      <vt:lpstr>Growing On </vt:lpstr>
      <vt:lpstr>Growing On </vt:lpstr>
      <vt:lpstr>Growing On </vt:lpstr>
      <vt:lpstr>Growing On </vt:lpstr>
      <vt:lpstr>Growing On </vt:lpstr>
      <vt:lpstr>Other Types of Propagation</vt:lpstr>
      <vt:lpstr>Leaf-Bud Cuttings</vt:lpstr>
      <vt:lpstr>Leaf-Bud Cuttings</vt:lpstr>
      <vt:lpstr>Leaf-Bud Cuttings</vt:lpstr>
      <vt:lpstr>Leaf-Bud Cuttings</vt:lpstr>
      <vt:lpstr>Leaf-Bud Cuttings</vt:lpstr>
      <vt:lpstr>Layering</vt:lpstr>
      <vt:lpstr>Layering</vt:lpstr>
      <vt:lpstr>Layering</vt:lpstr>
      <vt:lpstr>Layering</vt:lpstr>
      <vt:lpstr>Layering</vt:lpstr>
      <vt:lpstr>Layering</vt:lpstr>
      <vt:lpstr>Dormant Cuttings</vt:lpstr>
      <vt:lpstr>Dormant Cuttings</vt:lpstr>
      <vt:lpstr>Dormant Cuttings</vt:lpstr>
      <vt:lpstr>Dormant Cuttings</vt:lpstr>
      <vt:lpstr>An Alternative to Do-it-yourself</vt:lpstr>
      <vt:lpstr>Send Cuttings to Van Veen Nursery</vt:lpstr>
      <vt:lpstr>Send Cuttings to Van Veen Nursery</vt:lpstr>
      <vt:lpstr>Send Cuttings to Van Veen Nursery</vt:lpstr>
      <vt:lpstr>PowerPoint Presentation</vt:lpstr>
      <vt:lpstr>PowerPoint Presentation</vt:lpstr>
      <vt:lpstr>Propagate Those Plants!</vt:lpstr>
      <vt:lpstr>Pot Plant</vt:lpstr>
      <vt:lpstr>Pot Plant</vt:lpstr>
      <vt:lpstr>Azaleas and Rhodos - End</vt:lpstr>
      <vt:lpstr>Azaleas and Rhodos - End</vt:lpstr>
      <vt:lpstr>Azaleas and Rhodos - End</vt:lpstr>
    </vt:vector>
  </TitlesOfParts>
  <Company>IALR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Hyatt</dc:creator>
  <cp:lastModifiedBy>Stephen Henning</cp:lastModifiedBy>
  <cp:revision>381</cp:revision>
  <dcterms:created xsi:type="dcterms:W3CDTF">2006-06-08T20:22:28Z</dcterms:created>
  <dcterms:modified xsi:type="dcterms:W3CDTF">2019-07-20T14:05:03Z</dcterms:modified>
</cp:coreProperties>
</file>